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8128" r:id="rId3"/>
    <p:sldId id="28124" r:id="rId4"/>
    <p:sldId id="28129" r:id="rId5"/>
    <p:sldId id="28130" r:id="rId6"/>
    <p:sldId id="28131" r:id="rId7"/>
    <p:sldId id="28133" r:id="rId8"/>
    <p:sldId id="28132" r:id="rId9"/>
    <p:sldId id="2813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97" d="100"/>
          <a:sy n="97" d="100"/>
        </p:scale>
        <p:origin x="108"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表紙_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F7D20E-11D6-40AA-9D23-ADE1CFC95E3B}"/>
              </a:ext>
            </a:extLst>
          </p:cNvPr>
          <p:cNvSpPr>
            <a:spLocks noGrp="1"/>
          </p:cNvSpPr>
          <p:nvPr>
            <p:ph type="title" hasCustomPrompt="1"/>
          </p:nvPr>
        </p:nvSpPr>
        <p:spPr>
          <a:xfrm>
            <a:off x="912000" y="1989000"/>
            <a:ext cx="7920000" cy="707886"/>
          </a:xfrm>
          <a:prstGeom prst="rect">
            <a:avLst/>
          </a:prstGeom>
        </p:spPr>
        <p:txBody>
          <a:bodyPr/>
          <a:lstStyle/>
          <a:p>
            <a:r>
              <a:rPr kumimoji="1" lang="ja-JP" altLang="en-US" dirty="0"/>
              <a:t>タイトル</a:t>
            </a:r>
          </a:p>
        </p:txBody>
      </p:sp>
      <p:sp>
        <p:nvSpPr>
          <p:cNvPr id="4" name="テキスト プレースホルダー 3">
            <a:extLst>
              <a:ext uri="{FF2B5EF4-FFF2-40B4-BE49-F238E27FC236}">
                <a16:creationId xmlns:a16="http://schemas.microsoft.com/office/drawing/2014/main" id="{002B1C5D-7B52-4663-99F0-65AB4237503C}"/>
              </a:ext>
            </a:extLst>
          </p:cNvPr>
          <p:cNvSpPr>
            <a:spLocks noGrp="1"/>
          </p:cNvSpPr>
          <p:nvPr>
            <p:ph type="body" sz="quarter" idx="10" hasCustomPrompt="1"/>
          </p:nvPr>
        </p:nvSpPr>
        <p:spPr>
          <a:xfrm>
            <a:off x="912551" y="3429000"/>
            <a:ext cx="7919449" cy="424732"/>
          </a:xfrm>
          <a:prstGeom prst="rect">
            <a:avLst/>
          </a:prstGeom>
        </p:spPr>
        <p:txBody>
          <a:bodyPr/>
          <a:lstStyle/>
          <a:p>
            <a:pPr lvl="0"/>
            <a:r>
              <a:rPr kumimoji="1" lang="ja-JP" altLang="en-US" dirty="0"/>
              <a:t>サブタイトル</a:t>
            </a:r>
          </a:p>
        </p:txBody>
      </p:sp>
      <p:sp>
        <p:nvSpPr>
          <p:cNvPr id="6" name="テキスト プレースホルダー 5">
            <a:extLst>
              <a:ext uri="{FF2B5EF4-FFF2-40B4-BE49-F238E27FC236}">
                <a16:creationId xmlns:a16="http://schemas.microsoft.com/office/drawing/2014/main" id="{6F3F361A-BCF0-418A-A36C-4A3600FF802B}"/>
              </a:ext>
            </a:extLst>
          </p:cNvPr>
          <p:cNvSpPr>
            <a:spLocks noGrp="1"/>
          </p:cNvSpPr>
          <p:nvPr>
            <p:ph type="body" sz="quarter" idx="11" hasCustomPrompt="1"/>
          </p:nvPr>
        </p:nvSpPr>
        <p:spPr>
          <a:xfrm>
            <a:off x="1056001" y="4868863"/>
            <a:ext cx="2159999" cy="313932"/>
          </a:xfrm>
          <a:prstGeom prst="rect">
            <a:avLst/>
          </a:prstGeom>
        </p:spPr>
        <p:txBody>
          <a:bodyPr/>
          <a:lstStyle>
            <a:lvl1pPr>
              <a:defRPr sz="1600"/>
            </a:lvl1pPr>
          </a:lstStyle>
          <a:p>
            <a:pPr lvl="0"/>
            <a:r>
              <a:rPr kumimoji="1" lang="en-US" altLang="ja-JP" dirty="0"/>
              <a:t>2021/xx/xx</a:t>
            </a:r>
            <a:endParaRPr kumimoji="1" lang="ja-JP" altLang="en-US" dirty="0"/>
          </a:p>
        </p:txBody>
      </p:sp>
      <p:sp>
        <p:nvSpPr>
          <p:cNvPr id="5" name="テキスト プレースホルダー 4">
            <a:extLst>
              <a:ext uri="{FF2B5EF4-FFF2-40B4-BE49-F238E27FC236}">
                <a16:creationId xmlns:a16="http://schemas.microsoft.com/office/drawing/2014/main" id="{3E1040C0-6BE2-43F4-8BE7-D26FE43E4369}"/>
              </a:ext>
            </a:extLst>
          </p:cNvPr>
          <p:cNvSpPr>
            <a:spLocks noGrp="1"/>
          </p:cNvSpPr>
          <p:nvPr>
            <p:ph type="body" sz="quarter" idx="13" hasCustomPrompt="1"/>
          </p:nvPr>
        </p:nvSpPr>
        <p:spPr>
          <a:xfrm>
            <a:off x="1056001" y="5733000"/>
            <a:ext cx="1871662" cy="313932"/>
          </a:xfrm>
        </p:spPr>
        <p:txBody>
          <a:bodyPr/>
          <a:lstStyle>
            <a:lvl1pPr>
              <a:defRPr sz="1600"/>
            </a:lvl1pPr>
          </a:lstStyle>
          <a:p>
            <a:pPr lvl="0"/>
            <a:r>
              <a:rPr kumimoji="1" lang="ja-JP" altLang="en-US" dirty="0"/>
              <a:t>部署名</a:t>
            </a:r>
            <a:endParaRPr kumimoji="1" lang="en-US" altLang="ja-JP" dirty="0"/>
          </a:p>
        </p:txBody>
      </p:sp>
    </p:spTree>
    <p:extLst>
      <p:ext uri="{BB962C8B-B14F-4D97-AF65-F5344CB8AC3E}">
        <p14:creationId xmlns:p14="http://schemas.microsoft.com/office/powerpoint/2010/main" val="172549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2_Confidentialあり_セクション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2CFA0-9847-4FE2-B63E-1D6FB6724D6D}"/>
              </a:ext>
            </a:extLst>
          </p:cNvPr>
          <p:cNvSpPr>
            <a:spLocks noGrp="1"/>
          </p:cNvSpPr>
          <p:nvPr>
            <p:ph type="title" hasCustomPrompt="1"/>
          </p:nvPr>
        </p:nvSpPr>
        <p:spPr>
          <a:xfrm>
            <a:off x="336000" y="2709001"/>
            <a:ext cx="11520000" cy="646331"/>
          </a:xfrm>
          <a:prstGeom prst="rect">
            <a:avLst/>
          </a:prstGeom>
        </p:spPr>
        <p:txBody>
          <a:bodyPr anchor="ctr" anchorCtr="0"/>
          <a:lstStyle>
            <a:lvl1pPr>
              <a:defRPr sz="4000"/>
            </a:lvl1pPr>
          </a:lstStyle>
          <a:p>
            <a:r>
              <a:rPr kumimoji="1" lang="ja-JP" altLang="en-US" dirty="0"/>
              <a:t>セクションタイトル</a:t>
            </a:r>
          </a:p>
        </p:txBody>
      </p:sp>
      <p:sp>
        <p:nvSpPr>
          <p:cNvPr id="3" name="テキスト プレースホルダー 2">
            <a:extLst>
              <a:ext uri="{FF2B5EF4-FFF2-40B4-BE49-F238E27FC236}">
                <a16:creationId xmlns:a16="http://schemas.microsoft.com/office/drawing/2014/main" id="{051C213F-3652-4AD2-A97E-3A5F8FC5219E}"/>
              </a:ext>
            </a:extLst>
          </p:cNvPr>
          <p:cNvSpPr>
            <a:spLocks noGrp="1"/>
          </p:cNvSpPr>
          <p:nvPr>
            <p:ph type="body" idx="1" hasCustomPrompt="1"/>
          </p:nvPr>
        </p:nvSpPr>
        <p:spPr>
          <a:xfrm>
            <a:off x="336000" y="4149001"/>
            <a:ext cx="11520000" cy="461665"/>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セクション サブタイトル</a:t>
            </a:r>
          </a:p>
        </p:txBody>
      </p:sp>
    </p:spTree>
    <p:extLst>
      <p:ext uri="{BB962C8B-B14F-4D97-AF65-F5344CB8AC3E}">
        <p14:creationId xmlns:p14="http://schemas.microsoft.com/office/powerpoint/2010/main" val="96084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nfidentialあり_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898E136-C049-4407-8DC8-E47E7847FDCA}"/>
              </a:ext>
            </a:extLst>
          </p:cNvPr>
          <p:cNvSpPr>
            <a:spLocks noGrp="1"/>
          </p:cNvSpPr>
          <p:nvPr>
            <p:ph idx="1" hasCustomPrompt="1"/>
          </p:nvPr>
        </p:nvSpPr>
        <p:spPr>
          <a:xfrm>
            <a:off x="335451" y="1125000"/>
            <a:ext cx="11520000" cy="369332"/>
          </a:xfrm>
          <a:prstGeom prst="rect">
            <a:avLst/>
          </a:prstGeom>
        </p:spPr>
        <p:txBody>
          <a:bodyPr/>
          <a:lstStyle>
            <a:lvl1pPr marL="0" indent="0">
              <a:buNone/>
              <a:defRPr/>
            </a:lvl1pPr>
          </a:lstStyle>
          <a:p>
            <a:pPr lvl="0"/>
            <a:r>
              <a:rPr kumimoji="1" lang="ja-JP" altLang="en-US" dirty="0"/>
              <a:t>メッセージを記載（可能な限り</a:t>
            </a:r>
            <a:r>
              <a:rPr kumimoji="1" lang="en-US" altLang="ja-JP" dirty="0"/>
              <a:t>2</a:t>
            </a:r>
            <a:r>
              <a:rPr kumimoji="1" lang="ja-JP" altLang="en-US" dirty="0"/>
              <a:t>文以内で）</a:t>
            </a:r>
          </a:p>
        </p:txBody>
      </p:sp>
      <p:sp>
        <p:nvSpPr>
          <p:cNvPr id="8" name="テキスト プレースホルダー 7">
            <a:extLst>
              <a:ext uri="{FF2B5EF4-FFF2-40B4-BE49-F238E27FC236}">
                <a16:creationId xmlns:a16="http://schemas.microsoft.com/office/drawing/2014/main" id="{457DF1C2-CCB0-49B9-844A-FDA1A1907A16}"/>
              </a:ext>
            </a:extLst>
          </p:cNvPr>
          <p:cNvSpPr>
            <a:spLocks noGrp="1"/>
          </p:cNvSpPr>
          <p:nvPr>
            <p:ph type="body" sz="quarter" idx="13" hasCustomPrompt="1"/>
          </p:nvPr>
        </p:nvSpPr>
        <p:spPr>
          <a:xfrm>
            <a:off x="336551" y="1867328"/>
            <a:ext cx="11518900" cy="1508105"/>
          </a:xfrm>
          <a:prstGeom prst="rect">
            <a:avLst/>
          </a:prstGeom>
        </p:spPr>
        <p:txBody>
          <a:bodyPr/>
          <a:lstStyle>
            <a:lvl1pPr>
              <a:defRPr/>
            </a:lvl1pPr>
            <a:lvl3pPr marL="895350" indent="-179388">
              <a:defRPr/>
            </a:lvl3pPr>
            <a:lvl5pPr marL="1616075" indent="-180975">
              <a:buFont typeface="Wingdings" panose="05000000000000000000" pitchFamily="2" charset="2"/>
              <a:buChar char="u"/>
              <a:defRPr/>
            </a:lvl5pPr>
          </a:lstStyle>
          <a:p>
            <a:pPr lvl="0"/>
            <a:r>
              <a:rPr kumimoji="1" lang="ja-JP" altLang="en-US" dirty="0"/>
              <a:t>内容記載</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5" name="タイトル プレースホルダー 1">
            <a:extLst>
              <a:ext uri="{FF2B5EF4-FFF2-40B4-BE49-F238E27FC236}">
                <a16:creationId xmlns:a16="http://schemas.microsoft.com/office/drawing/2014/main" id="{6DC844AB-6437-4B22-8764-5617A4FD962B}"/>
              </a:ext>
            </a:extLst>
          </p:cNvPr>
          <p:cNvSpPr>
            <a:spLocks noGrp="1"/>
          </p:cNvSpPr>
          <p:nvPr>
            <p:ph type="title"/>
          </p:nvPr>
        </p:nvSpPr>
        <p:spPr>
          <a:xfrm>
            <a:off x="1185416" y="303227"/>
            <a:ext cx="9432295" cy="369332"/>
          </a:xfrm>
          <a:prstGeom prst="rect">
            <a:avLst/>
          </a:prstGeom>
        </p:spPr>
        <p:txBody>
          <a:bodyPr vert="horz" wrap="square" lIns="91440" tIns="45720" rIns="91440" bIns="45720" rtlCol="0" anchor="t" anchorCtr="0">
            <a:spAutoFit/>
          </a:bodyPr>
          <a:lstStyle/>
          <a:p>
            <a:r>
              <a:rPr kumimoji="1" lang="ja-JP" altLang="en-US" dirty="0"/>
              <a:t>セクションタイトル</a:t>
            </a:r>
          </a:p>
        </p:txBody>
      </p:sp>
    </p:spTree>
    <p:extLst>
      <p:ext uri="{BB962C8B-B14F-4D97-AF65-F5344CB8AC3E}">
        <p14:creationId xmlns:p14="http://schemas.microsoft.com/office/powerpoint/2010/main" val="410764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nfidentialあり_タイトルのみ">
    <p:spTree>
      <p:nvGrpSpPr>
        <p:cNvPr id="1" name=""/>
        <p:cNvGrpSpPr/>
        <p:nvPr/>
      </p:nvGrpSpPr>
      <p:grpSpPr>
        <a:xfrm>
          <a:off x="0" y="0"/>
          <a:ext cx="0" cy="0"/>
          <a:chOff x="0" y="0"/>
          <a:chExt cx="0" cy="0"/>
        </a:xfrm>
      </p:grpSpPr>
      <p:sp>
        <p:nvSpPr>
          <p:cNvPr id="3" name="タイトル プレースホルダー 1">
            <a:extLst>
              <a:ext uri="{FF2B5EF4-FFF2-40B4-BE49-F238E27FC236}">
                <a16:creationId xmlns:a16="http://schemas.microsoft.com/office/drawing/2014/main" id="{8561EFD2-FCAA-4CE8-8515-1CD25FA51B1F}"/>
              </a:ext>
            </a:extLst>
          </p:cNvPr>
          <p:cNvSpPr>
            <a:spLocks noGrp="1"/>
          </p:cNvSpPr>
          <p:nvPr>
            <p:ph type="title"/>
          </p:nvPr>
        </p:nvSpPr>
        <p:spPr>
          <a:xfrm>
            <a:off x="1185416" y="303227"/>
            <a:ext cx="9432295" cy="369332"/>
          </a:xfrm>
          <a:prstGeom prst="rect">
            <a:avLst/>
          </a:prstGeom>
        </p:spPr>
        <p:txBody>
          <a:bodyPr vert="horz" wrap="square" lIns="91440" tIns="45720" rIns="91440" bIns="45720" rtlCol="0" anchor="t" anchorCtr="0">
            <a:spAutoFit/>
          </a:bodyPr>
          <a:lstStyle/>
          <a:p>
            <a:r>
              <a:rPr kumimoji="1" lang="ja-JP" altLang="en-US" dirty="0"/>
              <a:t>セクションタイトル</a:t>
            </a:r>
          </a:p>
        </p:txBody>
      </p:sp>
    </p:spTree>
    <p:extLst>
      <p:ext uri="{BB962C8B-B14F-4D97-AF65-F5344CB8AC3E}">
        <p14:creationId xmlns:p14="http://schemas.microsoft.com/office/powerpoint/2010/main" val="2463975790"/>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タイトル 1">
            <a:extLst>
              <a:ext uri="{FF2B5EF4-FFF2-40B4-BE49-F238E27FC236}">
                <a16:creationId xmlns:a16="http://schemas.microsoft.com/office/drawing/2014/main" id="{85CBD485-FFB8-4844-9A72-773D90FCF243}"/>
              </a:ext>
            </a:extLst>
          </p:cNvPr>
          <p:cNvSpPr txBox="1">
            <a:spLocks/>
          </p:cNvSpPr>
          <p:nvPr userDrawn="1"/>
        </p:nvSpPr>
        <p:spPr>
          <a:xfrm>
            <a:off x="552063" y="2161168"/>
            <a:ext cx="7310535" cy="1325563"/>
          </a:xfrm>
          <a:prstGeom prst="rect">
            <a:avLst/>
          </a:prstGeom>
        </p:spPr>
        <p:txBody>
          <a:bodyPr/>
          <a:lstStyle>
            <a:lvl1pPr algn="l" defTabSz="914400" rtl="0" eaLnBrk="1" latinLnBrk="0" hangingPunct="1">
              <a:lnSpc>
                <a:spcPct val="90000"/>
              </a:lnSpc>
              <a:spcBef>
                <a:spcPct val="0"/>
              </a:spcBef>
              <a:buNone/>
              <a:defRPr kumimoji="1" sz="4000" b="1" kern="1200">
                <a:solidFill>
                  <a:schemeClr val="tx1"/>
                </a:solidFill>
                <a:latin typeface="Meiryo UI" panose="020B0604030504040204" pitchFamily="50" charset="-128"/>
                <a:ea typeface="Meiryo UI" panose="020B0604030504040204" pitchFamily="50" charset="-128"/>
                <a:cs typeface="+mj-cs"/>
              </a:defRPr>
            </a:lvl1pPr>
          </a:lstStyle>
          <a:p>
            <a:pPr fontAlgn="auto">
              <a:spcAft>
                <a:spcPts val="0"/>
              </a:spcAft>
            </a:pPr>
            <a:endParaRPr lang="ja-JP" altLang="en-US" sz="4000" dirty="0"/>
          </a:p>
        </p:txBody>
      </p:sp>
      <p:sp>
        <p:nvSpPr>
          <p:cNvPr id="3" name="タイトル プレースホルダー 2">
            <a:extLst>
              <a:ext uri="{FF2B5EF4-FFF2-40B4-BE49-F238E27FC236}">
                <a16:creationId xmlns:a16="http://schemas.microsoft.com/office/drawing/2014/main" id="{3FA9C86C-869D-4AA4-B2F7-BFAC1BB8358F}"/>
              </a:ext>
            </a:extLst>
          </p:cNvPr>
          <p:cNvSpPr>
            <a:spLocks noGrp="1"/>
          </p:cNvSpPr>
          <p:nvPr>
            <p:ph type="title"/>
          </p:nvPr>
        </p:nvSpPr>
        <p:spPr>
          <a:xfrm>
            <a:off x="336000" y="1989000"/>
            <a:ext cx="7920000" cy="707886"/>
          </a:xfrm>
          <a:prstGeom prst="rect">
            <a:avLst/>
          </a:prstGeom>
        </p:spPr>
        <p:txBody>
          <a:bodyPr vert="horz" wrap="square" lIns="91440" tIns="45720" rIns="91440" bIns="45720" rtlCol="0" anchor="ctr">
            <a:spAutoFit/>
          </a:bodyPr>
          <a:lstStyle/>
          <a:p>
            <a:r>
              <a:rPr kumimoji="1" lang="ja-JP" altLang="en-US" dirty="0"/>
              <a:t>タイトル</a:t>
            </a:r>
          </a:p>
        </p:txBody>
      </p:sp>
      <p:sp>
        <p:nvSpPr>
          <p:cNvPr id="2" name="テキスト プレースホルダー 1">
            <a:extLst>
              <a:ext uri="{FF2B5EF4-FFF2-40B4-BE49-F238E27FC236}">
                <a16:creationId xmlns:a16="http://schemas.microsoft.com/office/drawing/2014/main" id="{6AA6F140-CD5F-4C93-91D4-9D9D22348345}"/>
              </a:ext>
            </a:extLst>
          </p:cNvPr>
          <p:cNvSpPr>
            <a:spLocks noGrp="1"/>
          </p:cNvSpPr>
          <p:nvPr>
            <p:ph type="body" idx="1"/>
          </p:nvPr>
        </p:nvSpPr>
        <p:spPr>
          <a:xfrm>
            <a:off x="336000" y="3431883"/>
            <a:ext cx="7920000" cy="424732"/>
          </a:xfrm>
          <a:prstGeom prst="rect">
            <a:avLst/>
          </a:prstGeom>
        </p:spPr>
        <p:txBody>
          <a:bodyPr vert="horz" wrap="square" lIns="91440" tIns="45720" rIns="91440" bIns="45720" rtlCol="0">
            <a:spAutoFit/>
          </a:bodyPr>
          <a:lstStyle/>
          <a:p>
            <a:pPr lvl="0"/>
            <a:r>
              <a:rPr kumimoji="1" lang="ja-JP" altLang="en-US" dirty="0"/>
              <a:t>サブタイトル</a:t>
            </a:r>
          </a:p>
        </p:txBody>
      </p:sp>
      <p:sp>
        <p:nvSpPr>
          <p:cNvPr id="5" name="テキスト ボックス 47">
            <a:extLst>
              <a:ext uri="{FF2B5EF4-FFF2-40B4-BE49-F238E27FC236}">
                <a16:creationId xmlns:a16="http://schemas.microsoft.com/office/drawing/2014/main" id="{1AEFDDE0-52AE-4DF9-BED6-1060E3A6B347}"/>
              </a:ext>
            </a:extLst>
          </p:cNvPr>
          <p:cNvSpPr txBox="1"/>
          <p:nvPr userDrawn="1"/>
        </p:nvSpPr>
        <p:spPr>
          <a:xfrm>
            <a:off x="133265" y="6517859"/>
            <a:ext cx="2276585" cy="230832"/>
          </a:xfrm>
          <a:prstGeom prst="rect">
            <a:avLst/>
          </a:prstGeom>
          <a:noFill/>
        </p:spPr>
        <p:txBody>
          <a:bodyPr wrap="none" spcCol="36000" rtlCol="0" anchor="b">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900" dirty="0">
                <a:solidFill>
                  <a:schemeClr val="tx1">
                    <a:lumMod val="65000"/>
                    <a:lumOff val="35000"/>
                  </a:schemeClr>
                </a:solidFill>
                <a:latin typeface="Meiryo UI"/>
                <a:ea typeface="Meiryo UI"/>
              </a:rPr>
              <a:t>CK000016 ©2023</a:t>
            </a:r>
            <a:r>
              <a:rPr lang="ja-JP" altLang="en-US" sz="900" dirty="0">
                <a:solidFill>
                  <a:schemeClr val="tx1">
                    <a:lumMod val="65000"/>
                    <a:lumOff val="35000"/>
                  </a:schemeClr>
                </a:solidFill>
                <a:latin typeface="Meiryo UI"/>
                <a:ea typeface="Meiryo UI"/>
              </a:rPr>
              <a:t> </a:t>
            </a:r>
            <a:r>
              <a:rPr lang="en-US" altLang="ja-JP" sz="900" dirty="0">
                <a:solidFill>
                  <a:schemeClr val="tx1">
                    <a:lumMod val="65000"/>
                    <a:lumOff val="35000"/>
                  </a:schemeClr>
                </a:solidFill>
                <a:latin typeface="Meiryo UI"/>
                <a:ea typeface="Meiryo UI"/>
              </a:rPr>
              <a:t>RYOSAN CO.,LTD.</a:t>
            </a:r>
            <a:endParaRPr lang="ja-JP" altLang="ja-JP" sz="900" dirty="0">
              <a:solidFill>
                <a:schemeClr val="tx1">
                  <a:lumMod val="65000"/>
                  <a:lumOff val="35000"/>
                </a:schemeClr>
              </a:solidFill>
              <a:latin typeface="Meiryo UI"/>
              <a:ea typeface="Meiryo UI"/>
            </a:endParaRPr>
          </a:p>
        </p:txBody>
      </p:sp>
    </p:spTree>
    <p:extLst>
      <p:ext uri="{BB962C8B-B14F-4D97-AF65-F5344CB8AC3E}">
        <p14:creationId xmlns:p14="http://schemas.microsoft.com/office/powerpoint/2010/main" val="39445772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100000"/>
        </a:lnSpc>
        <a:spcBef>
          <a:spcPts val="1200"/>
        </a:spcBef>
        <a:buNone/>
        <a:defRPr kumimoji="1" sz="4000" b="1" kern="1200">
          <a:solidFill>
            <a:schemeClr val="tx1"/>
          </a:solidFill>
          <a:latin typeface="Meiryo UI" panose="020B0604030504040204" pitchFamily="50" charset="-128"/>
          <a:ea typeface="Meiryo UI" panose="020B0604030504040204"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400" b="0"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7" name="タイトル プレースホルダー 1">
            <a:extLst>
              <a:ext uri="{FF2B5EF4-FFF2-40B4-BE49-F238E27FC236}">
                <a16:creationId xmlns:a16="http://schemas.microsoft.com/office/drawing/2014/main" id="{9F632407-FD50-4B40-AC7E-433ACCE497FC}"/>
              </a:ext>
            </a:extLst>
          </p:cNvPr>
          <p:cNvSpPr>
            <a:spLocks noGrp="1"/>
          </p:cNvSpPr>
          <p:nvPr>
            <p:ph type="title"/>
          </p:nvPr>
        </p:nvSpPr>
        <p:spPr>
          <a:xfrm>
            <a:off x="1185416" y="303227"/>
            <a:ext cx="9432295" cy="369332"/>
          </a:xfrm>
          <a:prstGeom prst="rect">
            <a:avLst/>
          </a:prstGeom>
        </p:spPr>
        <p:txBody>
          <a:bodyPr vert="horz" wrap="square" lIns="91440" tIns="45720" rIns="91440" bIns="45720" rtlCol="0" anchor="t" anchorCtr="0">
            <a:spAutoFit/>
          </a:bodyPr>
          <a:lstStyle/>
          <a:p>
            <a:r>
              <a:rPr kumimoji="1" lang="ja-JP" altLang="en-US" dirty="0"/>
              <a:t>セクションタイトル</a:t>
            </a:r>
          </a:p>
        </p:txBody>
      </p:sp>
      <p:sp>
        <p:nvSpPr>
          <p:cNvPr id="28" name="テキスト プレースホルダー 2">
            <a:extLst>
              <a:ext uri="{FF2B5EF4-FFF2-40B4-BE49-F238E27FC236}">
                <a16:creationId xmlns:a16="http://schemas.microsoft.com/office/drawing/2014/main" id="{10F26BBD-E4C4-4E0B-97C5-79207E395A30}"/>
              </a:ext>
            </a:extLst>
          </p:cNvPr>
          <p:cNvSpPr>
            <a:spLocks noGrp="1"/>
          </p:cNvSpPr>
          <p:nvPr>
            <p:ph type="body" idx="1"/>
          </p:nvPr>
        </p:nvSpPr>
        <p:spPr>
          <a:xfrm>
            <a:off x="336000" y="1272895"/>
            <a:ext cx="11520000" cy="1508105"/>
          </a:xfrm>
          <a:prstGeom prst="rect">
            <a:avLst/>
          </a:prstGeom>
        </p:spPr>
        <p:txBody>
          <a:bodyPr vert="horz" wrap="square" lIns="91440" tIns="45720" rIns="91440" bIns="45720" spcCol="180000" rtlCol="0" anchor="t" anchorCtr="0">
            <a:spAutoFit/>
          </a:bodyPr>
          <a:lstStyle/>
          <a:p>
            <a:pPr lvl="0"/>
            <a:r>
              <a:rPr kumimoji="1" lang="ja-JP" altLang="en-US" dirty="0"/>
              <a:t>内容記載</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29" name="テキスト ボックス 28">
            <a:extLst>
              <a:ext uri="{FF2B5EF4-FFF2-40B4-BE49-F238E27FC236}">
                <a16:creationId xmlns:a16="http://schemas.microsoft.com/office/drawing/2014/main" id="{F39570C7-9BEE-4A5D-A268-96DB57C1FA55}"/>
              </a:ext>
            </a:extLst>
          </p:cNvPr>
          <p:cNvSpPr txBox="1"/>
          <p:nvPr userDrawn="1"/>
        </p:nvSpPr>
        <p:spPr>
          <a:xfrm>
            <a:off x="10682859" y="6494779"/>
            <a:ext cx="1173142" cy="276999"/>
          </a:xfrm>
          <a:prstGeom prst="rect">
            <a:avLst/>
          </a:prstGeom>
          <a:noFill/>
        </p:spPr>
        <p:txBody>
          <a:bodyPr wrap="square" rtlCol="0">
            <a:spAutoFit/>
          </a:bodyPr>
          <a:lstStyle/>
          <a:p>
            <a:pPr algn="r"/>
            <a:fld id="{E15CE987-F718-47BF-94BE-AD8B11CA038D}" type="slidenum">
              <a:rPr kumimoji="1" lang="ja-JP" altLang="en-US" sz="1200" smtClean="0">
                <a:solidFill>
                  <a:srgbClr val="7B7B7B"/>
                </a:solidFill>
                <a:latin typeface="Meiryo UI" panose="020B0604030504040204" pitchFamily="50" charset="-128"/>
                <a:ea typeface="Meiryo UI" panose="020B0604030504040204" pitchFamily="50" charset="-128"/>
              </a:rPr>
              <a:pPr algn="r"/>
              <a:t>‹#›</a:t>
            </a:fld>
            <a:endParaRPr kumimoji="1" lang="ja-JP" altLang="en-US" sz="1000" dirty="0">
              <a:solidFill>
                <a:srgbClr val="7B7B7B"/>
              </a:solidFill>
              <a:latin typeface="Meiryo UI" panose="020B0604030504040204" pitchFamily="50" charset="-128"/>
              <a:ea typeface="Meiryo UI" panose="020B0604030504040204" pitchFamily="50" charset="-128"/>
            </a:endParaRPr>
          </a:p>
        </p:txBody>
      </p:sp>
      <p:sp>
        <p:nvSpPr>
          <p:cNvPr id="5" name="テキスト ボックス 47">
            <a:extLst>
              <a:ext uri="{FF2B5EF4-FFF2-40B4-BE49-F238E27FC236}">
                <a16:creationId xmlns:a16="http://schemas.microsoft.com/office/drawing/2014/main" id="{E06A3CFE-DCA8-417A-9898-D07495604B75}"/>
              </a:ext>
            </a:extLst>
          </p:cNvPr>
          <p:cNvSpPr txBox="1"/>
          <p:nvPr userDrawn="1"/>
        </p:nvSpPr>
        <p:spPr>
          <a:xfrm>
            <a:off x="133265" y="6517859"/>
            <a:ext cx="2276585" cy="230832"/>
          </a:xfrm>
          <a:prstGeom prst="rect">
            <a:avLst/>
          </a:prstGeom>
          <a:noFill/>
        </p:spPr>
        <p:txBody>
          <a:bodyPr wrap="none" spcCol="36000" rtlCol="0" anchor="b">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900" dirty="0">
                <a:solidFill>
                  <a:schemeClr val="tx1">
                    <a:lumMod val="65000"/>
                    <a:lumOff val="35000"/>
                  </a:schemeClr>
                </a:solidFill>
                <a:latin typeface="Meiryo UI"/>
                <a:ea typeface="Meiryo UI"/>
              </a:rPr>
              <a:t>CK000016 ©2023</a:t>
            </a:r>
            <a:r>
              <a:rPr lang="ja-JP" altLang="en-US" sz="900" dirty="0">
                <a:solidFill>
                  <a:schemeClr val="tx1">
                    <a:lumMod val="65000"/>
                    <a:lumOff val="35000"/>
                  </a:schemeClr>
                </a:solidFill>
                <a:latin typeface="Meiryo UI"/>
                <a:ea typeface="Meiryo UI"/>
              </a:rPr>
              <a:t> </a:t>
            </a:r>
            <a:r>
              <a:rPr lang="en-US" altLang="ja-JP" sz="900" dirty="0">
                <a:solidFill>
                  <a:schemeClr val="tx1">
                    <a:lumMod val="65000"/>
                    <a:lumOff val="35000"/>
                  </a:schemeClr>
                </a:solidFill>
                <a:latin typeface="Meiryo UI"/>
                <a:ea typeface="Meiryo UI"/>
              </a:rPr>
              <a:t>RYOSAN CO.,LTD.</a:t>
            </a:r>
            <a:endParaRPr lang="ja-JP" altLang="ja-JP" sz="900" dirty="0">
              <a:solidFill>
                <a:schemeClr val="tx1">
                  <a:lumMod val="65000"/>
                  <a:lumOff val="35000"/>
                </a:schemeClr>
              </a:solidFill>
              <a:latin typeface="Meiryo UI"/>
              <a:ea typeface="Meiryo UI"/>
            </a:endParaRPr>
          </a:p>
        </p:txBody>
      </p:sp>
    </p:spTree>
    <p:extLst>
      <p:ext uri="{BB962C8B-B14F-4D97-AF65-F5344CB8AC3E}">
        <p14:creationId xmlns:p14="http://schemas.microsoft.com/office/powerpoint/2010/main" val="42377548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kumimoji="1" sz="2000" kern="1200">
          <a:solidFill>
            <a:schemeClr val="tx1"/>
          </a:solidFill>
          <a:latin typeface="Meiryo UI" panose="020B0604030504040204" pitchFamily="50" charset="-128"/>
          <a:ea typeface="Meiryo UI" panose="020B0604030504040204" pitchFamily="50" charset="-128"/>
          <a:cs typeface="+mj-cs"/>
        </a:defRPr>
      </a:lvl1pPr>
    </p:titleStyle>
    <p:bodyStyle>
      <a:lvl1pPr marL="266700" indent="-266700" algn="l" defTabSz="914400" rtl="0" eaLnBrk="1" latinLnBrk="0" hangingPunct="1">
        <a:lnSpc>
          <a:spcPct val="100000"/>
        </a:lnSpc>
        <a:spcBef>
          <a:spcPts val="6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1pPr>
      <a:lvl2pPr marL="628650" indent="-269875" algn="l" defTabSz="914400" rtl="0" eaLnBrk="1" latinLnBrk="0" hangingPunct="1">
        <a:lnSpc>
          <a:spcPct val="100000"/>
        </a:lnSpc>
        <a:spcBef>
          <a:spcPts val="600"/>
        </a:spcBef>
        <a:buFont typeface="Wingdings" panose="05000000000000000000" pitchFamily="2" charset="2"/>
        <a:buChar char="Ø"/>
        <a:defRPr kumimoji="1" sz="1600" kern="1200">
          <a:solidFill>
            <a:schemeClr val="tx1"/>
          </a:solidFill>
          <a:latin typeface="Meiryo UI" panose="020B0604030504040204" pitchFamily="50" charset="-128"/>
          <a:ea typeface="Meiryo UI" panose="020B0604030504040204" pitchFamily="50" charset="-128"/>
          <a:cs typeface="+mn-cs"/>
        </a:defRPr>
      </a:lvl2pPr>
      <a:lvl3pPr marL="895350" indent="-179388" algn="l" defTabSz="914400" rtl="0" eaLnBrk="1" latinLnBrk="0" hangingPunct="1">
        <a:lnSpc>
          <a:spcPct val="100000"/>
        </a:lnSpc>
        <a:spcBef>
          <a:spcPts val="600"/>
        </a:spcBef>
        <a:buFont typeface="Wingdings" panose="05000000000000000000" pitchFamily="2" charset="2"/>
        <a:buChar char="ü"/>
        <a:defRPr kumimoji="1" sz="1400" kern="1200">
          <a:solidFill>
            <a:schemeClr val="tx1"/>
          </a:solidFill>
          <a:latin typeface="Meiryo UI" panose="020B0604030504040204" pitchFamily="50" charset="-128"/>
          <a:ea typeface="Meiryo UI" panose="020B0604030504040204" pitchFamily="50" charset="-128"/>
          <a:cs typeface="+mn-cs"/>
        </a:defRPr>
      </a:lvl3pPr>
      <a:lvl4pPr marL="1257300" indent="-179388" algn="l" defTabSz="914400" rtl="0" eaLnBrk="1" latinLnBrk="0" hangingPunct="1">
        <a:lnSpc>
          <a:spcPct val="100000"/>
        </a:lnSpc>
        <a:spcBef>
          <a:spcPts val="600"/>
        </a:spcBef>
        <a:buFont typeface="Wingdings" panose="05000000000000000000" pitchFamily="2" charset="2"/>
        <a:buChar char="n"/>
        <a:defRPr kumimoji="1" sz="1200" kern="1200">
          <a:solidFill>
            <a:schemeClr val="tx1"/>
          </a:solidFill>
          <a:latin typeface="Meiryo UI" panose="020B0604030504040204" pitchFamily="50" charset="-128"/>
          <a:ea typeface="Meiryo UI" panose="020B0604030504040204" pitchFamily="50" charset="-128"/>
          <a:cs typeface="+mn-cs"/>
        </a:defRPr>
      </a:lvl4pPr>
      <a:lvl5pPr marL="1616075" indent="-179388" algn="l" defTabSz="914400" rtl="0" eaLnBrk="1" latinLnBrk="0" hangingPunct="1">
        <a:lnSpc>
          <a:spcPct val="100000"/>
        </a:lnSpc>
        <a:spcBef>
          <a:spcPts val="600"/>
        </a:spcBef>
        <a:buFont typeface="Wingdings" panose="05000000000000000000" pitchFamily="2" charset="2"/>
        <a:buChar char="u"/>
        <a:defRPr kumimoji="1" sz="12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84CADC9B-D261-455D-8810-F25253E9A4BE}"/>
              </a:ext>
            </a:extLst>
          </p:cNvPr>
          <p:cNvSpPr>
            <a:spLocks noGrp="1"/>
          </p:cNvSpPr>
          <p:nvPr>
            <p:ph type="title"/>
          </p:nvPr>
        </p:nvSpPr>
        <p:spPr/>
        <p:txBody>
          <a:bodyPr/>
          <a:lstStyle/>
          <a:p>
            <a:r>
              <a:rPr kumimoji="1" lang="ja-JP" altLang="en-US" dirty="0"/>
              <a:t>システムブロック図の描き方</a:t>
            </a:r>
          </a:p>
        </p:txBody>
      </p:sp>
    </p:spTree>
    <p:extLst>
      <p:ext uri="{BB962C8B-B14F-4D97-AF65-F5344CB8AC3E}">
        <p14:creationId xmlns:p14="http://schemas.microsoft.com/office/powerpoint/2010/main" val="13270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DCD5C95-2D09-4835-AE2E-D694041133F2}"/>
              </a:ext>
            </a:extLst>
          </p:cNvPr>
          <p:cNvSpPr>
            <a:spLocks noGrp="1"/>
          </p:cNvSpPr>
          <p:nvPr>
            <p:ph type="title"/>
          </p:nvPr>
        </p:nvSpPr>
        <p:spPr>
          <a:xfrm>
            <a:off x="1200000" y="261000"/>
            <a:ext cx="10152000" cy="369332"/>
          </a:xfrm>
        </p:spPr>
        <p:txBody>
          <a:bodyPr/>
          <a:lstStyle/>
          <a:p>
            <a:r>
              <a:rPr kumimoji="1" lang="ja-JP" altLang="en-US" b="1" dirty="0"/>
              <a:t>前説</a:t>
            </a:r>
          </a:p>
        </p:txBody>
      </p:sp>
      <p:sp>
        <p:nvSpPr>
          <p:cNvPr id="5" name="コンテンツ プレースホルダー 4">
            <a:extLst>
              <a:ext uri="{FF2B5EF4-FFF2-40B4-BE49-F238E27FC236}">
                <a16:creationId xmlns:a16="http://schemas.microsoft.com/office/drawing/2014/main" id="{455071A0-4735-46F2-B698-FCA7F22A87C0}"/>
              </a:ext>
            </a:extLst>
          </p:cNvPr>
          <p:cNvSpPr>
            <a:spLocks noGrp="1"/>
          </p:cNvSpPr>
          <p:nvPr>
            <p:ph idx="1"/>
          </p:nvPr>
        </p:nvSpPr>
        <p:spPr>
          <a:xfrm>
            <a:off x="335451" y="1125000"/>
            <a:ext cx="11520000" cy="369332"/>
          </a:xfrm>
        </p:spPr>
        <p:txBody>
          <a:bodyPr/>
          <a:lstStyle/>
          <a:p>
            <a:r>
              <a:rPr kumimoji="1" lang="ja-JP" altLang="en-US" dirty="0"/>
              <a:t>エンジニアの若手設計者、上司クラスのエンジニアが部下に見せたいと思っていただけるコンテンツとして作成しました。</a:t>
            </a:r>
            <a:endParaRPr lang="en-US" altLang="ja-JP" dirty="0"/>
          </a:p>
        </p:txBody>
      </p:sp>
      <p:sp>
        <p:nvSpPr>
          <p:cNvPr id="6" name="テキスト プレースホルダー 5">
            <a:extLst>
              <a:ext uri="{FF2B5EF4-FFF2-40B4-BE49-F238E27FC236}">
                <a16:creationId xmlns:a16="http://schemas.microsoft.com/office/drawing/2014/main" id="{EF204B7C-B78D-4457-9B28-8BD7BA48D988}"/>
              </a:ext>
            </a:extLst>
          </p:cNvPr>
          <p:cNvSpPr>
            <a:spLocks noGrp="1"/>
          </p:cNvSpPr>
          <p:nvPr>
            <p:ph type="body" sz="quarter" idx="13"/>
          </p:nvPr>
        </p:nvSpPr>
        <p:spPr>
          <a:xfrm>
            <a:off x="336551" y="1867328"/>
            <a:ext cx="11518900" cy="4047262"/>
          </a:xfrm>
        </p:spPr>
        <p:txBody>
          <a:bodyPr/>
          <a:lstStyle/>
          <a:p>
            <a:r>
              <a:rPr kumimoji="1" lang="ja-JP" altLang="en-US" dirty="0"/>
              <a:t>対象者</a:t>
            </a:r>
            <a:endParaRPr kumimoji="1" lang="en-US" altLang="ja-JP" dirty="0"/>
          </a:p>
          <a:p>
            <a:pPr lvl="1"/>
            <a:r>
              <a:rPr kumimoji="1" lang="ja-JP" altLang="en-US" dirty="0"/>
              <a:t>システムブロック図を始めて描く方</a:t>
            </a:r>
            <a:endParaRPr kumimoji="1" lang="en-US" altLang="ja-JP" dirty="0"/>
          </a:p>
          <a:p>
            <a:pPr lvl="1"/>
            <a:r>
              <a:rPr lang="ja-JP" altLang="en-US" dirty="0"/>
              <a:t>システムブロック図の読み方</a:t>
            </a:r>
            <a:r>
              <a:rPr lang="en-US" altLang="ja-JP" dirty="0"/>
              <a:t>/</a:t>
            </a:r>
            <a:r>
              <a:rPr lang="ja-JP" altLang="en-US" dirty="0"/>
              <a:t>理解を深めたい方</a:t>
            </a:r>
            <a:endParaRPr lang="en-US" altLang="ja-JP" dirty="0"/>
          </a:p>
          <a:p>
            <a:endParaRPr kumimoji="1" lang="en-US" altLang="ja-JP" dirty="0"/>
          </a:p>
          <a:p>
            <a:r>
              <a:rPr kumimoji="1" lang="ja-JP" altLang="en-US" dirty="0"/>
              <a:t>当説明で得られること</a:t>
            </a:r>
            <a:endParaRPr kumimoji="1" lang="en-US" altLang="ja-JP" dirty="0"/>
          </a:p>
          <a:p>
            <a:pPr lvl="1"/>
            <a:r>
              <a:rPr lang="ja-JP" altLang="en-US" dirty="0"/>
              <a:t>システムブロック図の描き方</a:t>
            </a:r>
            <a:r>
              <a:rPr lang="en-US" altLang="ja-JP" dirty="0"/>
              <a:t>/</a:t>
            </a:r>
            <a:r>
              <a:rPr lang="ja-JP" altLang="en-US" dirty="0"/>
              <a:t>読み方</a:t>
            </a:r>
            <a:endParaRPr lang="en-US" altLang="ja-JP" dirty="0"/>
          </a:p>
          <a:p>
            <a:pPr lvl="1"/>
            <a:r>
              <a:rPr lang="ja-JP" altLang="en-US" dirty="0"/>
              <a:t>電気製品の信号</a:t>
            </a:r>
            <a:r>
              <a:rPr lang="en-US" altLang="ja-JP" dirty="0"/>
              <a:t>/</a:t>
            </a:r>
            <a:r>
              <a:rPr lang="ja-JP" altLang="en-US" dirty="0"/>
              <a:t>処理の流れの理解の仕方</a:t>
            </a:r>
            <a:endParaRPr lang="en-US" altLang="ja-JP" dirty="0"/>
          </a:p>
          <a:p>
            <a:pPr lvl="1"/>
            <a:r>
              <a:rPr kumimoji="1" lang="ja-JP" altLang="en-US" dirty="0"/>
              <a:t>電気製品の電力の流れの理解の仕方</a:t>
            </a:r>
            <a:endParaRPr kumimoji="1" lang="en-US" altLang="ja-JP" dirty="0"/>
          </a:p>
          <a:p>
            <a:endParaRPr lang="en-US" altLang="ja-JP" dirty="0"/>
          </a:p>
          <a:p>
            <a:r>
              <a:rPr kumimoji="1" lang="ja-JP" altLang="en-US" dirty="0"/>
              <a:t>注意事項</a:t>
            </a:r>
            <a:endParaRPr kumimoji="1" lang="en-US" altLang="ja-JP" dirty="0"/>
          </a:p>
          <a:p>
            <a:pPr lvl="1"/>
            <a:r>
              <a:rPr lang="ja-JP" altLang="en-US" dirty="0"/>
              <a:t>本説明は筆者の経験に基づくものであり、類似の説明を異なる記載方法を説明している場合があります。</a:t>
            </a:r>
            <a:endParaRPr lang="en-US" altLang="ja-JP" dirty="0"/>
          </a:p>
          <a:p>
            <a:pPr lvl="1"/>
            <a:r>
              <a:rPr kumimoji="1" lang="ja-JP" altLang="en-US" dirty="0"/>
              <a:t>ソフトウェアの観点でのブロック図もあるが、本説明では電気製品</a:t>
            </a:r>
            <a:r>
              <a:rPr kumimoji="1" lang="en-US" altLang="ja-JP" dirty="0"/>
              <a:t>/</a:t>
            </a:r>
            <a:r>
              <a:rPr kumimoji="1" lang="ja-JP" altLang="en-US" dirty="0"/>
              <a:t>ハードウェアの観点でのブロック図の描き方を説明します。</a:t>
            </a:r>
          </a:p>
        </p:txBody>
      </p:sp>
    </p:spTree>
    <p:extLst>
      <p:ext uri="{BB962C8B-B14F-4D97-AF65-F5344CB8AC3E}">
        <p14:creationId xmlns:p14="http://schemas.microsoft.com/office/powerpoint/2010/main" val="242323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208007B7-352D-4730-ADBC-867EBA02792B}"/>
              </a:ext>
            </a:extLst>
          </p:cNvPr>
          <p:cNvSpPr>
            <a:spLocks noGrp="1"/>
          </p:cNvSpPr>
          <p:nvPr>
            <p:ph type="body" sz="quarter" idx="13"/>
          </p:nvPr>
        </p:nvSpPr>
        <p:spPr>
          <a:xfrm>
            <a:off x="336551" y="1867328"/>
            <a:ext cx="11518900" cy="3247043"/>
          </a:xfrm>
        </p:spPr>
        <p:txBody>
          <a:bodyPr/>
          <a:lstStyle/>
          <a:p>
            <a:r>
              <a:rPr kumimoji="1" lang="ja-JP" altLang="en-US" dirty="0"/>
              <a:t>システムを図示したもので、基本構成要素・機能をブロックで表し、ブロック間を線で繋いで関係を示したものです。</a:t>
            </a:r>
            <a:endParaRPr kumimoji="1" lang="en-US" altLang="ja-JP" dirty="0"/>
          </a:p>
          <a:p>
            <a:r>
              <a:rPr kumimoji="1" lang="ja-JP" altLang="en-US" dirty="0"/>
              <a:t>電気製品においては、機能表と回路図の中間的な位置づけとして、機能表に記載されている機能をどのように実現するか、各機能がどのように関連しているか可視化する</a:t>
            </a:r>
            <a:r>
              <a:rPr lang="ja-JP" altLang="en-US" dirty="0"/>
              <a:t>ことが出来ます。</a:t>
            </a:r>
            <a:endParaRPr lang="en-US" altLang="ja-JP" dirty="0"/>
          </a:p>
          <a:p>
            <a:endParaRPr kumimoji="1" lang="en-US" altLang="ja-JP" dirty="0"/>
          </a:p>
          <a:p>
            <a:r>
              <a:rPr kumimoji="1" lang="ja-JP" altLang="en-US" dirty="0"/>
              <a:t>製品検討時にブロック図を描くことで、機能実現のための構成要素を可視化し、機能表では見えなかった課題を発見することが可能となります。</a:t>
            </a:r>
            <a:br>
              <a:rPr kumimoji="1" lang="en-US" altLang="ja-JP" dirty="0"/>
            </a:br>
            <a:r>
              <a:rPr kumimoji="1" lang="ja-JP" altLang="en-US" dirty="0"/>
              <a:t>また、</a:t>
            </a:r>
            <a:r>
              <a:rPr lang="ja-JP" altLang="en-US" dirty="0"/>
              <a:t>部品選定時にブロック図を参照することにより、部品に求められる機能を整理することが可能です。</a:t>
            </a:r>
            <a:endParaRPr kumimoji="1" lang="en-US" altLang="ja-JP" dirty="0"/>
          </a:p>
          <a:p>
            <a:endParaRPr kumimoji="1" lang="en-US" altLang="ja-JP" dirty="0"/>
          </a:p>
          <a:p>
            <a:r>
              <a:rPr lang="ja-JP" altLang="en-US" dirty="0"/>
              <a:t>上記の通り、回路図を抽象化したようなものであり、描き方が一つとは限りません。</a:t>
            </a:r>
            <a:br>
              <a:rPr lang="en-US" altLang="ja-JP" dirty="0"/>
            </a:br>
            <a:r>
              <a:rPr lang="ja-JP" altLang="en-US" dirty="0"/>
              <a:t>描き手</a:t>
            </a:r>
            <a:r>
              <a:rPr lang="en-US" altLang="ja-JP" dirty="0"/>
              <a:t>/</a:t>
            </a:r>
            <a:r>
              <a:rPr lang="ja-JP" altLang="en-US" dirty="0"/>
              <a:t>読み手に分かりやすいものが正解となります。</a:t>
            </a:r>
            <a:endParaRPr kumimoji="1" lang="ja-JP" altLang="en-US" dirty="0"/>
          </a:p>
        </p:txBody>
      </p:sp>
      <p:sp>
        <p:nvSpPr>
          <p:cNvPr id="4" name="タイトル 3">
            <a:extLst>
              <a:ext uri="{FF2B5EF4-FFF2-40B4-BE49-F238E27FC236}">
                <a16:creationId xmlns:a16="http://schemas.microsoft.com/office/drawing/2014/main" id="{C7E8898E-60F0-49BC-A96C-B86C1140B660}"/>
              </a:ext>
            </a:extLst>
          </p:cNvPr>
          <p:cNvSpPr>
            <a:spLocks noGrp="1"/>
          </p:cNvSpPr>
          <p:nvPr>
            <p:ph type="title"/>
          </p:nvPr>
        </p:nvSpPr>
        <p:spPr/>
        <p:txBody>
          <a:bodyPr/>
          <a:lstStyle/>
          <a:p>
            <a:r>
              <a:rPr kumimoji="1" lang="ja-JP" altLang="en-US" b="1" dirty="0"/>
              <a:t>ブロック図とは</a:t>
            </a:r>
          </a:p>
        </p:txBody>
      </p:sp>
    </p:spTree>
    <p:extLst>
      <p:ext uri="{BB962C8B-B14F-4D97-AF65-F5344CB8AC3E}">
        <p14:creationId xmlns:p14="http://schemas.microsoft.com/office/powerpoint/2010/main" val="136902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83DC101-D164-4075-AB89-BB8CE46E58DA}"/>
              </a:ext>
            </a:extLst>
          </p:cNvPr>
          <p:cNvSpPr>
            <a:spLocks noGrp="1"/>
          </p:cNvSpPr>
          <p:nvPr>
            <p:ph idx="1"/>
          </p:nvPr>
        </p:nvSpPr>
        <p:spPr/>
        <p:txBody>
          <a:bodyPr/>
          <a:lstStyle/>
          <a:p>
            <a:r>
              <a:rPr lang="ja-JP" altLang="en-US" dirty="0"/>
              <a:t>機能表からブロックを作成する</a:t>
            </a:r>
            <a:endParaRPr kumimoji="1" lang="ja-JP" altLang="en-US" dirty="0"/>
          </a:p>
        </p:txBody>
      </p:sp>
      <p:sp>
        <p:nvSpPr>
          <p:cNvPr id="3" name="テキスト プレースホルダー 2">
            <a:extLst>
              <a:ext uri="{FF2B5EF4-FFF2-40B4-BE49-F238E27FC236}">
                <a16:creationId xmlns:a16="http://schemas.microsoft.com/office/drawing/2014/main" id="{09FC5E64-7F21-4D07-8BED-EA39280DD1C7}"/>
              </a:ext>
            </a:extLst>
          </p:cNvPr>
          <p:cNvSpPr>
            <a:spLocks noGrp="1"/>
          </p:cNvSpPr>
          <p:nvPr>
            <p:ph type="body" sz="quarter" idx="13"/>
          </p:nvPr>
        </p:nvSpPr>
        <p:spPr>
          <a:xfrm>
            <a:off x="336551" y="1867328"/>
            <a:ext cx="11518900" cy="1354217"/>
          </a:xfrm>
        </p:spPr>
        <p:txBody>
          <a:bodyPr/>
          <a:lstStyle/>
          <a:p>
            <a:pPr marL="342900" indent="-342900">
              <a:buFont typeface="+mj-lt"/>
              <a:buAutoNum type="arabicPeriod"/>
            </a:pPr>
            <a:r>
              <a:rPr kumimoji="1" lang="ja-JP" altLang="en-US" dirty="0"/>
              <a:t>製品検討時には最初に製品概要</a:t>
            </a:r>
            <a:r>
              <a:rPr kumimoji="1" lang="en-US" altLang="ja-JP" dirty="0"/>
              <a:t>/</a:t>
            </a:r>
            <a:r>
              <a:rPr kumimoji="1" lang="ja-JP" altLang="en-US" dirty="0"/>
              <a:t>要求仕様をまとめます。もしくは要求仕様として機能表を入手します。</a:t>
            </a:r>
            <a:endParaRPr kumimoji="1" lang="en-US" altLang="ja-JP" dirty="0"/>
          </a:p>
          <a:p>
            <a:pPr marL="342900" indent="-342900">
              <a:buFont typeface="+mj-lt"/>
              <a:buAutoNum type="arabicPeriod"/>
            </a:pPr>
            <a:r>
              <a:rPr lang="ja-JP" altLang="en-US" dirty="0"/>
              <a:t>要求仕様</a:t>
            </a:r>
            <a:r>
              <a:rPr lang="en-US" altLang="ja-JP" dirty="0"/>
              <a:t>/</a:t>
            </a:r>
            <a:r>
              <a:rPr lang="ja-JP" altLang="en-US" dirty="0"/>
              <a:t>機能表に記載された機能をブロックとして図示します。</a:t>
            </a:r>
            <a:endParaRPr lang="en-US" altLang="ja-JP" dirty="0"/>
          </a:p>
          <a:p>
            <a:pPr marL="342900" indent="-342900">
              <a:buFont typeface="+mj-lt"/>
              <a:buAutoNum type="arabicPeriod"/>
            </a:pPr>
            <a:r>
              <a:rPr kumimoji="1" lang="ja-JP" altLang="en-US" dirty="0"/>
              <a:t>ブロック入力・処理・出力の順に左から配置します。</a:t>
            </a:r>
            <a:r>
              <a:rPr kumimoji="1" lang="en-US" altLang="ja-JP" dirty="0"/>
              <a:t>(</a:t>
            </a:r>
            <a:r>
              <a:rPr kumimoji="1" lang="ja-JP" altLang="en-US" dirty="0"/>
              <a:t>入力・出力は入出力となる場合もあります。</a:t>
            </a:r>
            <a:r>
              <a:rPr kumimoji="1" lang="en-US" altLang="ja-JP" dirty="0"/>
              <a:t>)</a:t>
            </a:r>
            <a:br>
              <a:rPr kumimoji="1" lang="en-US" altLang="ja-JP" dirty="0"/>
            </a:br>
            <a:r>
              <a:rPr kumimoji="1" lang="ja-JP" altLang="en-US" dirty="0"/>
              <a:t>同一レベルのものに関しては同じ縦位置で問題ありません。</a:t>
            </a:r>
          </a:p>
        </p:txBody>
      </p:sp>
      <p:sp>
        <p:nvSpPr>
          <p:cNvPr id="4" name="タイトル 3">
            <a:extLst>
              <a:ext uri="{FF2B5EF4-FFF2-40B4-BE49-F238E27FC236}">
                <a16:creationId xmlns:a16="http://schemas.microsoft.com/office/drawing/2014/main" id="{2B210573-79B3-406B-9FB0-AAA81D0F9DB7}"/>
              </a:ext>
            </a:extLst>
          </p:cNvPr>
          <p:cNvSpPr>
            <a:spLocks noGrp="1"/>
          </p:cNvSpPr>
          <p:nvPr>
            <p:ph type="title"/>
          </p:nvPr>
        </p:nvSpPr>
        <p:spPr/>
        <p:txBody>
          <a:bodyPr/>
          <a:lstStyle/>
          <a:p>
            <a:r>
              <a:rPr kumimoji="1" lang="ja-JP" altLang="en-US" b="1" dirty="0"/>
              <a:t>システムブロック図の描き方①</a:t>
            </a:r>
          </a:p>
        </p:txBody>
      </p:sp>
      <p:sp>
        <p:nvSpPr>
          <p:cNvPr id="5" name="四角形: 角を丸くする 4">
            <a:extLst>
              <a:ext uri="{FF2B5EF4-FFF2-40B4-BE49-F238E27FC236}">
                <a16:creationId xmlns:a16="http://schemas.microsoft.com/office/drawing/2014/main" id="{070F5640-132F-4A9B-95E3-D54F0943B5E2}"/>
              </a:ext>
            </a:extLst>
          </p:cNvPr>
          <p:cNvSpPr/>
          <p:nvPr/>
        </p:nvSpPr>
        <p:spPr>
          <a:xfrm>
            <a:off x="6455491" y="38610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地デジアンテナ入力</a:t>
            </a:r>
          </a:p>
        </p:txBody>
      </p:sp>
      <p:sp>
        <p:nvSpPr>
          <p:cNvPr id="6" name="四角形: 角を丸くする 5">
            <a:extLst>
              <a:ext uri="{FF2B5EF4-FFF2-40B4-BE49-F238E27FC236}">
                <a16:creationId xmlns:a16="http://schemas.microsoft.com/office/drawing/2014/main" id="{8449553F-5837-42E5-B028-5EE7CBEAF35B}"/>
              </a:ext>
            </a:extLst>
          </p:cNvPr>
          <p:cNvSpPr/>
          <p:nvPr/>
        </p:nvSpPr>
        <p:spPr>
          <a:xfrm>
            <a:off x="6456040" y="422108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BS</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アンテナ入力</a:t>
            </a:r>
          </a:p>
        </p:txBody>
      </p:sp>
      <p:sp>
        <p:nvSpPr>
          <p:cNvPr id="7" name="四角形: 角を丸くする 6">
            <a:extLst>
              <a:ext uri="{FF2B5EF4-FFF2-40B4-BE49-F238E27FC236}">
                <a16:creationId xmlns:a16="http://schemas.microsoft.com/office/drawing/2014/main" id="{FC86AEBF-0928-465C-9039-E108B526C734}"/>
              </a:ext>
            </a:extLst>
          </p:cNvPr>
          <p:cNvSpPr/>
          <p:nvPr/>
        </p:nvSpPr>
        <p:spPr>
          <a:xfrm>
            <a:off x="6456040" y="458112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入力①</a:t>
            </a:r>
          </a:p>
        </p:txBody>
      </p:sp>
      <p:sp>
        <p:nvSpPr>
          <p:cNvPr id="8" name="四角形: 角を丸くする 7">
            <a:extLst>
              <a:ext uri="{FF2B5EF4-FFF2-40B4-BE49-F238E27FC236}">
                <a16:creationId xmlns:a16="http://schemas.microsoft.com/office/drawing/2014/main" id="{44A9B64D-1771-4BFF-A65F-A4E30B77C373}"/>
              </a:ext>
            </a:extLst>
          </p:cNvPr>
          <p:cNvSpPr/>
          <p:nvPr/>
        </p:nvSpPr>
        <p:spPr>
          <a:xfrm>
            <a:off x="6456040" y="602128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赤外線入力</a:t>
            </a:r>
          </a:p>
        </p:txBody>
      </p:sp>
      <p:sp>
        <p:nvSpPr>
          <p:cNvPr id="9" name="四角形: 角を丸くする 8">
            <a:extLst>
              <a:ext uri="{FF2B5EF4-FFF2-40B4-BE49-F238E27FC236}">
                <a16:creationId xmlns:a16="http://schemas.microsoft.com/office/drawing/2014/main" id="{4FCC2EE1-DDF4-4A2F-9584-B3896E39BE40}"/>
              </a:ext>
            </a:extLst>
          </p:cNvPr>
          <p:cNvSpPr/>
          <p:nvPr/>
        </p:nvSpPr>
        <p:spPr>
          <a:xfrm>
            <a:off x="7824192" y="3861080"/>
            <a:ext cx="1296144" cy="288000"/>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地デジチューナー</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0" name="四角形: 角を丸くする 9">
            <a:extLst>
              <a:ext uri="{FF2B5EF4-FFF2-40B4-BE49-F238E27FC236}">
                <a16:creationId xmlns:a16="http://schemas.microsoft.com/office/drawing/2014/main" id="{07BAE866-8B78-4F1D-9608-D1198440C44D}"/>
              </a:ext>
            </a:extLst>
          </p:cNvPr>
          <p:cNvSpPr/>
          <p:nvPr/>
        </p:nvSpPr>
        <p:spPr>
          <a:xfrm>
            <a:off x="7824192" y="4221088"/>
            <a:ext cx="1296144" cy="288000"/>
          </a:xfrm>
          <a:prstGeom prst="roundRect">
            <a:avLst>
              <a:gd name="adj" fmla="val 14049"/>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BS</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チューナー</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1" name="四角形: 角を丸くする 10">
            <a:extLst>
              <a:ext uri="{FF2B5EF4-FFF2-40B4-BE49-F238E27FC236}">
                <a16:creationId xmlns:a16="http://schemas.microsoft.com/office/drawing/2014/main" id="{50461870-CA40-4190-A9C5-27829C394E41}"/>
              </a:ext>
            </a:extLst>
          </p:cNvPr>
          <p:cNvSpPr/>
          <p:nvPr/>
        </p:nvSpPr>
        <p:spPr>
          <a:xfrm>
            <a:off x="9192344" y="3861048"/>
            <a:ext cx="1296144" cy="648040"/>
          </a:xfrm>
          <a:prstGeom prst="roundRect">
            <a:avLst>
              <a:gd name="adj" fmla="val 5341"/>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アップコンバート</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(720p/1080i </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 </a:t>
            </a: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4K)</a:t>
            </a:r>
          </a:p>
        </p:txBody>
      </p:sp>
      <p:sp>
        <p:nvSpPr>
          <p:cNvPr id="12" name="四角形: 角を丸くする 11">
            <a:extLst>
              <a:ext uri="{FF2B5EF4-FFF2-40B4-BE49-F238E27FC236}">
                <a16:creationId xmlns:a16="http://schemas.microsoft.com/office/drawing/2014/main" id="{A17D7A30-3C3D-4821-932C-65ACE2192772}"/>
              </a:ext>
            </a:extLst>
          </p:cNvPr>
          <p:cNvSpPr/>
          <p:nvPr/>
        </p:nvSpPr>
        <p:spPr>
          <a:xfrm>
            <a:off x="10560496" y="38610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4KLCD</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パネル</a:t>
            </a:r>
          </a:p>
        </p:txBody>
      </p:sp>
      <p:sp>
        <p:nvSpPr>
          <p:cNvPr id="13" name="四角形: 角を丸くする 12">
            <a:extLst>
              <a:ext uri="{FF2B5EF4-FFF2-40B4-BE49-F238E27FC236}">
                <a16:creationId xmlns:a16="http://schemas.microsoft.com/office/drawing/2014/main" id="{09CB9CA3-7BB4-4C17-AEB2-D26B3B45B68F}"/>
              </a:ext>
            </a:extLst>
          </p:cNvPr>
          <p:cNvSpPr/>
          <p:nvPr/>
        </p:nvSpPr>
        <p:spPr>
          <a:xfrm>
            <a:off x="10560496" y="494116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スピーカ</a:t>
            </a:r>
          </a:p>
        </p:txBody>
      </p:sp>
      <p:sp>
        <p:nvSpPr>
          <p:cNvPr id="14" name="四角形: 角を丸くする 13">
            <a:extLst>
              <a:ext uri="{FF2B5EF4-FFF2-40B4-BE49-F238E27FC236}">
                <a16:creationId xmlns:a16="http://schemas.microsoft.com/office/drawing/2014/main" id="{BB2CA208-BDA2-4EF1-A5AF-2221A203F1DE}"/>
              </a:ext>
            </a:extLst>
          </p:cNvPr>
          <p:cNvSpPr/>
          <p:nvPr/>
        </p:nvSpPr>
        <p:spPr>
          <a:xfrm>
            <a:off x="9192344" y="4941200"/>
            <a:ext cx="1296144" cy="288000"/>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オーディオアンプ</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5" name="矢印: 右 14">
            <a:extLst>
              <a:ext uri="{FF2B5EF4-FFF2-40B4-BE49-F238E27FC236}">
                <a16:creationId xmlns:a16="http://schemas.microsoft.com/office/drawing/2014/main" id="{E42B66A2-39C5-4E73-B311-09FA88314D87}"/>
              </a:ext>
            </a:extLst>
          </p:cNvPr>
          <p:cNvSpPr/>
          <p:nvPr/>
        </p:nvSpPr>
        <p:spPr>
          <a:xfrm>
            <a:off x="6456040" y="3302121"/>
            <a:ext cx="5400600" cy="414911"/>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処理の流れ</a:t>
            </a:r>
          </a:p>
        </p:txBody>
      </p:sp>
      <p:graphicFrame>
        <p:nvGraphicFramePr>
          <p:cNvPr id="16" name="表 15">
            <a:extLst>
              <a:ext uri="{FF2B5EF4-FFF2-40B4-BE49-F238E27FC236}">
                <a16:creationId xmlns:a16="http://schemas.microsoft.com/office/drawing/2014/main" id="{31DDECE4-B85E-4574-85CA-B8C8A3AC2BAE}"/>
              </a:ext>
            </a:extLst>
          </p:cNvPr>
          <p:cNvGraphicFramePr>
            <a:graphicFrameLocks noGrp="1"/>
          </p:cNvGraphicFramePr>
          <p:nvPr>
            <p:extLst/>
          </p:nvPr>
        </p:nvGraphicFramePr>
        <p:xfrm>
          <a:off x="335360" y="3398728"/>
          <a:ext cx="5261024" cy="3223260"/>
        </p:xfrm>
        <a:graphic>
          <a:graphicData uri="http://schemas.openxmlformats.org/drawingml/2006/table">
            <a:tbl>
              <a:tblPr firstRow="1" bandRow="1">
                <a:tableStyleId>{7DF18680-E054-41AD-8BC1-D1AEF772440D}</a:tableStyleId>
              </a:tblPr>
              <a:tblGrid>
                <a:gridCol w="859155">
                  <a:extLst>
                    <a:ext uri="{9D8B030D-6E8A-4147-A177-3AD203B41FA5}">
                      <a16:colId xmlns:a16="http://schemas.microsoft.com/office/drawing/2014/main" val="328637087"/>
                    </a:ext>
                  </a:extLst>
                </a:gridCol>
                <a:gridCol w="1085061">
                  <a:extLst>
                    <a:ext uri="{9D8B030D-6E8A-4147-A177-3AD203B41FA5}">
                      <a16:colId xmlns:a16="http://schemas.microsoft.com/office/drawing/2014/main" val="3865011100"/>
                    </a:ext>
                  </a:extLst>
                </a:gridCol>
                <a:gridCol w="607850">
                  <a:extLst>
                    <a:ext uri="{9D8B030D-6E8A-4147-A177-3AD203B41FA5}">
                      <a16:colId xmlns:a16="http://schemas.microsoft.com/office/drawing/2014/main" val="2756938484"/>
                    </a:ext>
                  </a:extLst>
                </a:gridCol>
                <a:gridCol w="2708958">
                  <a:extLst>
                    <a:ext uri="{9D8B030D-6E8A-4147-A177-3AD203B41FA5}">
                      <a16:colId xmlns:a16="http://schemas.microsoft.com/office/drawing/2014/main" val="4024590833"/>
                    </a:ext>
                  </a:extLst>
                </a:gridCol>
              </a:tblGrid>
              <a:tr h="122694">
                <a:tc>
                  <a:txBody>
                    <a:bodyPr/>
                    <a:lstStyle/>
                    <a:p>
                      <a:pPr algn="ctr"/>
                      <a:r>
                        <a:rPr kumimoji="1" lang="ja-JP" altLang="en-US" sz="1050" dirty="0">
                          <a:solidFill>
                            <a:schemeClr val="tx1"/>
                          </a:solidFill>
                        </a:rPr>
                        <a:t>機能</a:t>
                      </a:r>
                    </a:p>
                  </a:txBody>
                  <a:tcPr/>
                </a:tc>
                <a:tc>
                  <a:txBody>
                    <a:bodyPr/>
                    <a:lstStyle/>
                    <a:p>
                      <a:pPr algn="ctr"/>
                      <a:r>
                        <a:rPr kumimoji="1" lang="ja-JP" altLang="en-US" sz="1050" dirty="0">
                          <a:solidFill>
                            <a:schemeClr val="tx1"/>
                          </a:solidFill>
                        </a:rPr>
                        <a:t>対応</a:t>
                      </a:r>
                    </a:p>
                  </a:txBody>
                  <a:tcPr/>
                </a:tc>
                <a:tc gridSpan="2">
                  <a:txBody>
                    <a:bodyPr/>
                    <a:lstStyle/>
                    <a:p>
                      <a:pPr algn="ctr"/>
                      <a:r>
                        <a:rPr kumimoji="1" lang="ja-JP" altLang="en-US" sz="1050" dirty="0">
                          <a:solidFill>
                            <a:schemeClr val="tx1"/>
                          </a:solidFill>
                        </a:rPr>
                        <a:t>ブロック</a:t>
                      </a:r>
                    </a:p>
                  </a:txBody>
                  <a:tcPr/>
                </a:tc>
                <a:tc hMerge="1">
                  <a:txBody>
                    <a:bodyPr/>
                    <a:lstStyle/>
                    <a:p>
                      <a:endParaRPr kumimoji="1" lang="ja-JP" altLang="en-US" sz="1200" dirty="0"/>
                    </a:p>
                  </a:txBody>
                  <a:tcPr/>
                </a:tc>
                <a:extLst>
                  <a:ext uri="{0D108BD9-81ED-4DB2-BD59-A6C34878D82A}">
                    <a16:rowId xmlns:a16="http://schemas.microsoft.com/office/drawing/2014/main" val="347092739"/>
                  </a:ext>
                </a:extLst>
              </a:tr>
              <a:tr h="177934">
                <a:tc>
                  <a:txBody>
                    <a:bodyPr/>
                    <a:lstStyle/>
                    <a:p>
                      <a:r>
                        <a:rPr kumimoji="1" lang="ja-JP" altLang="en-US" sz="1050" dirty="0"/>
                        <a:t>地デジ</a:t>
                      </a:r>
                    </a:p>
                  </a:txBody>
                  <a:tcPr/>
                </a:tc>
                <a:tc>
                  <a:txBody>
                    <a:bodyPr/>
                    <a:lstStyle/>
                    <a:p>
                      <a:r>
                        <a:rPr kumimoji="1" lang="ja-JP" altLang="en-US" sz="1050" dirty="0"/>
                        <a:t>〇</a:t>
                      </a:r>
                    </a:p>
                  </a:txBody>
                  <a:tcPr/>
                </a:tc>
                <a:tc>
                  <a:txBody>
                    <a:bodyPr/>
                    <a:lstStyle/>
                    <a:p>
                      <a:pPr algn="ctr"/>
                      <a:r>
                        <a:rPr kumimoji="1" lang="ja-JP" altLang="en-US" sz="1050" dirty="0"/>
                        <a:t>入力</a:t>
                      </a:r>
                      <a:endParaRPr kumimoji="1" lang="en-US" altLang="ja-JP" sz="1050" dirty="0"/>
                    </a:p>
                    <a:p>
                      <a:pPr algn="ctr"/>
                      <a:r>
                        <a:rPr kumimoji="1" lang="ja-JP" altLang="en-US" sz="1050" dirty="0"/>
                        <a:t>機能</a:t>
                      </a:r>
                    </a:p>
                  </a:txBody>
                  <a:tcPr/>
                </a:tc>
                <a:tc>
                  <a:txBody>
                    <a:bodyPr/>
                    <a:lstStyle/>
                    <a:p>
                      <a:r>
                        <a:rPr kumimoji="1" lang="ja-JP" altLang="en-US" sz="1050" dirty="0"/>
                        <a:t>地デジアンテナ入力</a:t>
                      </a:r>
                      <a:endParaRPr kumimoji="1" lang="en-US" altLang="ja-JP" sz="1050" dirty="0"/>
                    </a:p>
                    <a:p>
                      <a:r>
                        <a:rPr kumimoji="1" lang="ja-JP" altLang="en-US" sz="1050" dirty="0"/>
                        <a:t>地デジチューナー</a:t>
                      </a:r>
                    </a:p>
                  </a:txBody>
                  <a:tcPr/>
                </a:tc>
                <a:extLst>
                  <a:ext uri="{0D108BD9-81ED-4DB2-BD59-A6C34878D82A}">
                    <a16:rowId xmlns:a16="http://schemas.microsoft.com/office/drawing/2014/main" val="3306094416"/>
                  </a:ext>
                </a:extLst>
              </a:tr>
              <a:tr h="161166">
                <a:tc>
                  <a:txBody>
                    <a:bodyPr/>
                    <a:lstStyle/>
                    <a:p>
                      <a:r>
                        <a:rPr kumimoji="1" lang="en-US" altLang="ja-JP" sz="1050" dirty="0"/>
                        <a:t>BS</a:t>
                      </a:r>
                      <a:endParaRPr kumimoji="1" lang="ja-JP" altLang="en-US" sz="1050" dirty="0"/>
                    </a:p>
                  </a:txBody>
                  <a:tcPr/>
                </a:tc>
                <a:tc>
                  <a:txBody>
                    <a:bodyPr/>
                    <a:lstStyle/>
                    <a:p>
                      <a:r>
                        <a:rPr kumimoji="1" lang="ja-JP" altLang="en-US" sz="1050" dirty="0"/>
                        <a:t>〇</a:t>
                      </a:r>
                    </a:p>
                  </a:txBody>
                  <a:tcPr/>
                </a:tc>
                <a:tc>
                  <a:txBody>
                    <a:bodyPr/>
                    <a:lstStyle/>
                    <a:p>
                      <a:pPr algn="ctr"/>
                      <a:r>
                        <a:rPr kumimoji="1" lang="ja-JP" altLang="en-US" sz="1050" dirty="0"/>
                        <a:t>入力</a:t>
                      </a:r>
                      <a:endParaRPr kumimoji="1" lang="en-US" altLang="ja-JP" sz="1050" dirty="0"/>
                    </a:p>
                    <a:p>
                      <a:pPr algn="ctr"/>
                      <a:r>
                        <a:rPr kumimoji="1" lang="ja-JP" altLang="en-US" sz="1050" dirty="0"/>
                        <a:t>機能</a:t>
                      </a:r>
                    </a:p>
                  </a:txBody>
                  <a:tcPr/>
                </a:tc>
                <a:tc>
                  <a:txBody>
                    <a:bodyPr/>
                    <a:lstStyle/>
                    <a:p>
                      <a:r>
                        <a:rPr kumimoji="1" lang="en-US" altLang="ja-JP" sz="1050" dirty="0"/>
                        <a:t>BS</a:t>
                      </a:r>
                      <a:r>
                        <a:rPr kumimoji="1" lang="ja-JP" altLang="en-US" sz="1050" dirty="0"/>
                        <a:t>アンテナ入力</a:t>
                      </a:r>
                      <a:endParaRPr kumimoji="1" lang="en-US" altLang="ja-JP" sz="1050" dirty="0"/>
                    </a:p>
                    <a:p>
                      <a:r>
                        <a:rPr kumimoji="1" lang="en-US" altLang="ja-JP" sz="1050" dirty="0"/>
                        <a:t>BS</a:t>
                      </a:r>
                      <a:r>
                        <a:rPr kumimoji="1" lang="ja-JP" altLang="en-US" sz="1050" dirty="0"/>
                        <a:t>チューナー</a:t>
                      </a:r>
                    </a:p>
                  </a:txBody>
                  <a:tcPr/>
                </a:tc>
                <a:extLst>
                  <a:ext uri="{0D108BD9-81ED-4DB2-BD59-A6C34878D82A}">
                    <a16:rowId xmlns:a16="http://schemas.microsoft.com/office/drawing/2014/main" val="2186646694"/>
                  </a:ext>
                </a:extLst>
              </a:tr>
              <a:tr h="144398">
                <a:tc>
                  <a:txBody>
                    <a:bodyPr/>
                    <a:lstStyle/>
                    <a:p>
                      <a:r>
                        <a:rPr kumimoji="1" lang="ja-JP" altLang="en-US" sz="1050" dirty="0"/>
                        <a:t>表示</a:t>
                      </a:r>
                    </a:p>
                  </a:txBody>
                  <a:tcPr/>
                </a:tc>
                <a:tc>
                  <a:txBody>
                    <a:bodyPr/>
                    <a:lstStyle/>
                    <a:p>
                      <a:r>
                        <a:rPr kumimoji="1" lang="en-US" altLang="ja-JP" sz="1050" dirty="0"/>
                        <a:t>4KLCD</a:t>
                      </a:r>
                    </a:p>
                    <a:p>
                      <a:r>
                        <a:rPr kumimoji="1" lang="ja-JP" altLang="en-US" sz="1050" dirty="0"/>
                        <a:t>ローカルディミング</a:t>
                      </a:r>
                    </a:p>
                  </a:txBody>
                  <a:tcPr/>
                </a:tc>
                <a:tc>
                  <a:txBody>
                    <a:bodyPr/>
                    <a:lstStyle/>
                    <a:p>
                      <a:pPr algn="ctr"/>
                      <a:r>
                        <a:rPr kumimoji="1" lang="ja-JP" altLang="en-US" sz="1050" dirty="0"/>
                        <a:t>出力</a:t>
                      </a:r>
                      <a:endParaRPr kumimoji="1" lang="en-US" altLang="ja-JP" sz="1050" dirty="0"/>
                    </a:p>
                    <a:p>
                      <a:pPr algn="ctr"/>
                      <a:r>
                        <a:rPr kumimoji="1" lang="ja-JP" altLang="en-US" sz="1050" dirty="0"/>
                        <a:t>出力</a:t>
                      </a:r>
                      <a:endParaRPr kumimoji="1" lang="en-US" altLang="ja-JP" sz="1050" dirty="0"/>
                    </a:p>
                    <a:p>
                      <a:pPr algn="ctr"/>
                      <a:r>
                        <a:rPr kumimoji="1" lang="ja-JP" altLang="en-US" sz="1050" dirty="0"/>
                        <a:t>機能</a:t>
                      </a:r>
                    </a:p>
                  </a:txBody>
                  <a:tcPr/>
                </a:tc>
                <a:tc>
                  <a:txBody>
                    <a:bodyPr/>
                    <a:lstStyle/>
                    <a:p>
                      <a:r>
                        <a:rPr kumimoji="1" lang="en-US" altLang="ja-JP" sz="1050" dirty="0"/>
                        <a:t>4KLCD</a:t>
                      </a:r>
                      <a:r>
                        <a:rPr kumimoji="1" lang="ja-JP" altLang="en-US" sz="1050" dirty="0"/>
                        <a:t>パネル</a:t>
                      </a:r>
                      <a:endParaRPr kumimoji="1" lang="en-US" altLang="ja-JP" sz="1050" dirty="0"/>
                    </a:p>
                    <a:p>
                      <a:r>
                        <a:rPr kumimoji="1" lang="ja-JP" altLang="en-US" sz="1050" dirty="0"/>
                        <a:t>バックライト</a:t>
                      </a:r>
                      <a:endParaRPr kumimoji="1" lang="en-US" altLang="ja-JP" sz="1050" dirty="0"/>
                    </a:p>
                    <a:p>
                      <a:r>
                        <a:rPr kumimoji="1" lang="ja-JP" altLang="en-US" sz="1050" dirty="0"/>
                        <a:t>バックライト制御</a:t>
                      </a:r>
                    </a:p>
                  </a:txBody>
                  <a:tcPr/>
                </a:tc>
                <a:extLst>
                  <a:ext uri="{0D108BD9-81ED-4DB2-BD59-A6C34878D82A}">
                    <a16:rowId xmlns:a16="http://schemas.microsoft.com/office/drawing/2014/main" val="592480472"/>
                  </a:ext>
                </a:extLst>
              </a:tr>
              <a:tr h="127630">
                <a:tc>
                  <a:txBody>
                    <a:bodyPr/>
                    <a:lstStyle/>
                    <a:p>
                      <a:r>
                        <a:rPr kumimoji="1" lang="ja-JP" altLang="en-US" sz="1050" dirty="0"/>
                        <a:t>音声</a:t>
                      </a:r>
                    </a:p>
                  </a:txBody>
                  <a:tcPr/>
                </a:tc>
                <a:tc>
                  <a:txBody>
                    <a:bodyPr/>
                    <a:lstStyle/>
                    <a:p>
                      <a:r>
                        <a:rPr kumimoji="1" lang="ja-JP" altLang="en-US" sz="1050" dirty="0"/>
                        <a:t>ステレオ</a:t>
                      </a:r>
                      <a:endParaRPr kumimoji="1" lang="en-US" altLang="ja-JP" sz="1050" dirty="0"/>
                    </a:p>
                    <a:p>
                      <a:r>
                        <a:rPr kumimoji="1" lang="en-US" altLang="ja-JP" sz="1050" dirty="0"/>
                        <a:t>OOW</a:t>
                      </a:r>
                      <a:r>
                        <a:rPr kumimoji="1" lang="ja-JP" altLang="en-US" sz="1050" dirty="0"/>
                        <a:t> </a:t>
                      </a:r>
                      <a:r>
                        <a:rPr kumimoji="1" lang="en-US" altLang="ja-JP" sz="1050" dirty="0"/>
                        <a:t>x2</a:t>
                      </a:r>
                    </a:p>
                  </a:txBody>
                  <a:tcPr/>
                </a:tc>
                <a:tc>
                  <a:txBody>
                    <a:bodyPr/>
                    <a:lstStyle/>
                    <a:p>
                      <a:pPr algn="ctr"/>
                      <a:r>
                        <a:rPr kumimoji="1" lang="ja-JP" altLang="en-US" sz="1050" dirty="0"/>
                        <a:t>機能</a:t>
                      </a:r>
                      <a:endParaRPr kumimoji="1" lang="en-US" altLang="ja-JP" sz="1050" dirty="0"/>
                    </a:p>
                    <a:p>
                      <a:pPr algn="ctr"/>
                      <a:r>
                        <a:rPr kumimoji="1" lang="ja-JP" altLang="en-US" sz="1050" dirty="0"/>
                        <a:t>出力</a:t>
                      </a:r>
                    </a:p>
                  </a:txBody>
                  <a:tcPr/>
                </a:tc>
                <a:tc>
                  <a:txBody>
                    <a:bodyPr/>
                    <a:lstStyle/>
                    <a:p>
                      <a:r>
                        <a:rPr kumimoji="1" lang="ja-JP" altLang="en-US" sz="1050" dirty="0"/>
                        <a:t>オーディオアンプ</a:t>
                      </a:r>
                      <a:endParaRPr kumimoji="1" lang="en-US" altLang="ja-JP" sz="1050" dirty="0"/>
                    </a:p>
                    <a:p>
                      <a:r>
                        <a:rPr kumimoji="1" lang="ja-JP" altLang="en-US" sz="1050" dirty="0"/>
                        <a:t>スピーカ</a:t>
                      </a:r>
                    </a:p>
                  </a:txBody>
                  <a:tcPr/>
                </a:tc>
                <a:extLst>
                  <a:ext uri="{0D108BD9-81ED-4DB2-BD59-A6C34878D82A}">
                    <a16:rowId xmlns:a16="http://schemas.microsoft.com/office/drawing/2014/main" val="3298867552"/>
                  </a:ext>
                </a:extLst>
              </a:tr>
              <a:tr h="205120">
                <a:tc>
                  <a:txBody>
                    <a:bodyPr/>
                    <a:lstStyle/>
                    <a:p>
                      <a:r>
                        <a:rPr kumimoji="1" lang="en-US" altLang="ja-JP" sz="1050" dirty="0"/>
                        <a:t>HDMI</a:t>
                      </a:r>
                      <a:r>
                        <a:rPr kumimoji="1" lang="ja-JP" altLang="en-US" sz="1050" dirty="0"/>
                        <a:t>入力</a:t>
                      </a:r>
                    </a:p>
                  </a:txBody>
                  <a:tcPr/>
                </a:tc>
                <a:tc>
                  <a:txBody>
                    <a:bodyPr/>
                    <a:lstStyle/>
                    <a:p>
                      <a:r>
                        <a:rPr kumimoji="1" lang="en-US" altLang="ja-JP" sz="1050" dirty="0"/>
                        <a:t>4</a:t>
                      </a:r>
                      <a:r>
                        <a:rPr kumimoji="1" lang="ja-JP" altLang="en-US" sz="1050" dirty="0"/>
                        <a:t>系統</a:t>
                      </a:r>
                    </a:p>
                  </a:txBody>
                  <a:tcPr/>
                </a:tc>
                <a:tc>
                  <a:txBody>
                    <a:bodyPr/>
                    <a:lstStyle/>
                    <a:p>
                      <a:pPr algn="ctr"/>
                      <a:r>
                        <a:rPr kumimoji="1" lang="ja-JP" altLang="en-US" sz="1050" dirty="0"/>
                        <a:t>入力</a:t>
                      </a:r>
                    </a:p>
                  </a:txBody>
                  <a:tcPr/>
                </a:tc>
                <a:tc>
                  <a:txBody>
                    <a:bodyPr/>
                    <a:lstStyle/>
                    <a:p>
                      <a:r>
                        <a:rPr kumimoji="1" lang="en-US" altLang="ja-JP" sz="1050" dirty="0"/>
                        <a:t>HDMI</a:t>
                      </a:r>
                      <a:r>
                        <a:rPr kumimoji="1" lang="ja-JP" altLang="en-US" sz="1050" dirty="0"/>
                        <a:t>入力 </a:t>
                      </a:r>
                      <a:r>
                        <a:rPr kumimoji="1" lang="en-US" altLang="ja-JP" sz="1050" dirty="0"/>
                        <a:t>x4</a:t>
                      </a:r>
                      <a:endParaRPr kumimoji="1" lang="ja-JP" altLang="en-US" sz="1050" dirty="0"/>
                    </a:p>
                  </a:txBody>
                  <a:tcPr/>
                </a:tc>
                <a:extLst>
                  <a:ext uri="{0D108BD9-81ED-4DB2-BD59-A6C34878D82A}">
                    <a16:rowId xmlns:a16="http://schemas.microsoft.com/office/drawing/2014/main" val="4280564108"/>
                  </a:ext>
                </a:extLst>
              </a:tr>
              <a:tr h="0">
                <a:tc>
                  <a:txBody>
                    <a:bodyPr/>
                    <a:lstStyle/>
                    <a:p>
                      <a:r>
                        <a:rPr kumimoji="1" lang="ja-JP" altLang="en-US" sz="1050" dirty="0"/>
                        <a:t>音声出力</a:t>
                      </a:r>
                    </a:p>
                  </a:txBody>
                  <a:tcPr/>
                </a:tc>
                <a:tc>
                  <a:txBody>
                    <a:bodyPr/>
                    <a:lstStyle/>
                    <a:p>
                      <a:r>
                        <a:rPr kumimoji="1" lang="ja-JP" altLang="en-US" sz="1050" dirty="0"/>
                        <a:t>イヤホン</a:t>
                      </a:r>
                      <a:endParaRPr kumimoji="1" lang="en-US" altLang="ja-JP" sz="1050" dirty="0"/>
                    </a:p>
                    <a:p>
                      <a:r>
                        <a:rPr kumimoji="1" lang="ja-JP" altLang="en-US" sz="1050" dirty="0"/>
                        <a:t>光デジタル</a:t>
                      </a:r>
                    </a:p>
                  </a:txBody>
                  <a:tcPr/>
                </a:tc>
                <a:tc>
                  <a:txBody>
                    <a:bodyPr/>
                    <a:lstStyle/>
                    <a:p>
                      <a:pPr algn="ctr"/>
                      <a:r>
                        <a:rPr kumimoji="1" lang="ja-JP" altLang="en-US" sz="1050" dirty="0"/>
                        <a:t>出力</a:t>
                      </a:r>
                      <a:endParaRPr kumimoji="1" lang="en-US" altLang="ja-JP" sz="1050" dirty="0"/>
                    </a:p>
                    <a:p>
                      <a:pPr algn="ctr"/>
                      <a:r>
                        <a:rPr kumimoji="1" lang="ja-JP" altLang="en-US" sz="1050" dirty="0"/>
                        <a:t>出力</a:t>
                      </a:r>
                      <a:endParaRPr kumimoji="1" lang="en-US" altLang="ja-JP" sz="1050" dirty="0"/>
                    </a:p>
                  </a:txBody>
                  <a:tcPr/>
                </a:tc>
                <a:tc>
                  <a:txBody>
                    <a:bodyPr/>
                    <a:lstStyle/>
                    <a:p>
                      <a:r>
                        <a:rPr kumimoji="1" lang="ja-JP" altLang="en-US" sz="1050" dirty="0"/>
                        <a:t>ヘッドホン出力</a:t>
                      </a:r>
                      <a:endParaRPr kumimoji="1" lang="en-US" altLang="ja-JP" sz="1050" dirty="0"/>
                    </a:p>
                    <a:p>
                      <a:r>
                        <a:rPr kumimoji="1" lang="ja-JP" altLang="en-US" sz="1050" dirty="0"/>
                        <a:t>光デジタル出力</a:t>
                      </a:r>
                    </a:p>
                  </a:txBody>
                  <a:tcPr/>
                </a:tc>
                <a:extLst>
                  <a:ext uri="{0D108BD9-81ED-4DB2-BD59-A6C34878D82A}">
                    <a16:rowId xmlns:a16="http://schemas.microsoft.com/office/drawing/2014/main" val="3161343651"/>
                  </a:ext>
                </a:extLst>
              </a:tr>
              <a:tr h="0">
                <a:tc>
                  <a:txBody>
                    <a:bodyPr/>
                    <a:lstStyle/>
                    <a:p>
                      <a:r>
                        <a:rPr kumimoji="1" lang="ja-JP" altLang="en-US" sz="1050" dirty="0"/>
                        <a:t>リモコン</a:t>
                      </a:r>
                    </a:p>
                  </a:txBody>
                  <a:tcPr/>
                </a:tc>
                <a:tc>
                  <a:txBody>
                    <a:bodyPr/>
                    <a:lstStyle/>
                    <a:p>
                      <a:r>
                        <a:rPr kumimoji="1" lang="ja-JP" altLang="en-US" sz="1050" dirty="0"/>
                        <a:t>赤外線式</a:t>
                      </a:r>
                    </a:p>
                  </a:txBody>
                  <a:tcPr/>
                </a:tc>
                <a:tc>
                  <a:txBody>
                    <a:bodyPr/>
                    <a:lstStyle/>
                    <a:p>
                      <a:pPr algn="ctr"/>
                      <a:r>
                        <a:rPr kumimoji="1" lang="ja-JP" altLang="en-US" sz="1050" dirty="0"/>
                        <a:t>入力</a:t>
                      </a:r>
                    </a:p>
                  </a:txBody>
                  <a:tcPr/>
                </a:tc>
                <a:tc>
                  <a:txBody>
                    <a:bodyPr/>
                    <a:lstStyle/>
                    <a:p>
                      <a:r>
                        <a:rPr kumimoji="1" lang="ja-JP" altLang="en-US" sz="1050" dirty="0"/>
                        <a:t>赤外線入力</a:t>
                      </a:r>
                    </a:p>
                  </a:txBody>
                  <a:tcPr/>
                </a:tc>
                <a:extLst>
                  <a:ext uri="{0D108BD9-81ED-4DB2-BD59-A6C34878D82A}">
                    <a16:rowId xmlns:a16="http://schemas.microsoft.com/office/drawing/2014/main" val="2960451012"/>
                  </a:ext>
                </a:extLst>
              </a:tr>
              <a:tr h="126102">
                <a:tc>
                  <a:txBody>
                    <a:bodyPr/>
                    <a:lstStyle/>
                    <a:p>
                      <a:r>
                        <a:rPr kumimoji="1" lang="ja-JP" altLang="en-US" sz="1050" dirty="0"/>
                        <a:t>その他</a:t>
                      </a:r>
                    </a:p>
                  </a:txBody>
                  <a:tcPr/>
                </a:tc>
                <a:tc>
                  <a:txBody>
                    <a:bodyPr/>
                    <a:lstStyle/>
                    <a:p>
                      <a:endParaRPr kumimoji="1" lang="ja-JP" altLang="en-US" sz="1050" dirty="0"/>
                    </a:p>
                  </a:txBody>
                  <a:tcPr/>
                </a:tc>
                <a:tc>
                  <a:txBody>
                    <a:bodyPr/>
                    <a:lstStyle/>
                    <a:p>
                      <a:pPr algn="ctr"/>
                      <a:r>
                        <a:rPr kumimoji="1" lang="ja-JP" altLang="en-US" sz="1050" dirty="0"/>
                        <a:t>機能</a:t>
                      </a:r>
                    </a:p>
                  </a:txBody>
                  <a:tcPr/>
                </a:tc>
                <a:tc>
                  <a:txBody>
                    <a:bodyPr/>
                    <a:lstStyle/>
                    <a:p>
                      <a:r>
                        <a:rPr kumimoji="1" lang="ja-JP" altLang="en-US" sz="1050" dirty="0"/>
                        <a:t>アップコンバート　 </a:t>
                      </a:r>
                      <a:r>
                        <a:rPr kumimoji="1" lang="en-US" altLang="ja-JP" sz="1050" dirty="0"/>
                        <a:t>(720p/1080i </a:t>
                      </a:r>
                      <a:r>
                        <a:rPr kumimoji="1" lang="ja-JP" altLang="en-US" sz="1050" dirty="0"/>
                        <a:t>→ </a:t>
                      </a:r>
                      <a:r>
                        <a:rPr kumimoji="1" lang="en-US" altLang="ja-JP" sz="1050" dirty="0"/>
                        <a:t>4K)</a:t>
                      </a:r>
                      <a:endParaRPr kumimoji="1" lang="ja-JP" altLang="en-US" sz="1050" dirty="0"/>
                    </a:p>
                  </a:txBody>
                  <a:tcPr/>
                </a:tc>
                <a:extLst>
                  <a:ext uri="{0D108BD9-81ED-4DB2-BD59-A6C34878D82A}">
                    <a16:rowId xmlns:a16="http://schemas.microsoft.com/office/drawing/2014/main" val="1370428496"/>
                  </a:ext>
                </a:extLst>
              </a:tr>
            </a:tbl>
          </a:graphicData>
        </a:graphic>
      </p:graphicFrame>
      <p:sp>
        <p:nvSpPr>
          <p:cNvPr id="17" name="四角形: 角を丸くする 16">
            <a:extLst>
              <a:ext uri="{FF2B5EF4-FFF2-40B4-BE49-F238E27FC236}">
                <a16:creationId xmlns:a16="http://schemas.microsoft.com/office/drawing/2014/main" id="{AB73B0DA-A2E6-4E5E-9F02-B97159B9C050}"/>
              </a:ext>
            </a:extLst>
          </p:cNvPr>
          <p:cNvSpPr/>
          <p:nvPr/>
        </p:nvSpPr>
        <p:spPr>
          <a:xfrm>
            <a:off x="6456040" y="494116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入力②</a:t>
            </a:r>
          </a:p>
        </p:txBody>
      </p:sp>
      <p:sp>
        <p:nvSpPr>
          <p:cNvPr id="18" name="四角形: 角を丸くする 17">
            <a:extLst>
              <a:ext uri="{FF2B5EF4-FFF2-40B4-BE49-F238E27FC236}">
                <a16:creationId xmlns:a16="http://schemas.microsoft.com/office/drawing/2014/main" id="{0E899CA6-8513-4006-9500-36BC1F05BCAD}"/>
              </a:ext>
            </a:extLst>
          </p:cNvPr>
          <p:cNvSpPr/>
          <p:nvPr/>
        </p:nvSpPr>
        <p:spPr>
          <a:xfrm>
            <a:off x="6456040" y="530120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入力③</a:t>
            </a:r>
          </a:p>
        </p:txBody>
      </p:sp>
      <p:sp>
        <p:nvSpPr>
          <p:cNvPr id="19" name="四角形: 角を丸くする 18">
            <a:extLst>
              <a:ext uri="{FF2B5EF4-FFF2-40B4-BE49-F238E27FC236}">
                <a16:creationId xmlns:a16="http://schemas.microsoft.com/office/drawing/2014/main" id="{88689B17-5726-470A-8269-73E4155BE2A2}"/>
              </a:ext>
            </a:extLst>
          </p:cNvPr>
          <p:cNvSpPr/>
          <p:nvPr/>
        </p:nvSpPr>
        <p:spPr>
          <a:xfrm>
            <a:off x="6456040" y="5661280"/>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入力④</a:t>
            </a:r>
          </a:p>
        </p:txBody>
      </p:sp>
      <p:sp>
        <p:nvSpPr>
          <p:cNvPr id="21" name="四角形: 角を丸くする 20">
            <a:extLst>
              <a:ext uri="{FF2B5EF4-FFF2-40B4-BE49-F238E27FC236}">
                <a16:creationId xmlns:a16="http://schemas.microsoft.com/office/drawing/2014/main" id="{431B7F00-D3C5-4A23-8BEA-1B2ECFC3814E}"/>
              </a:ext>
            </a:extLst>
          </p:cNvPr>
          <p:cNvSpPr/>
          <p:nvPr/>
        </p:nvSpPr>
        <p:spPr>
          <a:xfrm>
            <a:off x="10560496" y="530120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FFFF"/>
                </a:solidFill>
                <a:effectLst/>
                <a:uLnTx/>
                <a:uFillTx/>
                <a:latin typeface="Meiryo UI"/>
                <a:ea typeface="Meiryo UI"/>
                <a:cs typeface="+mn-cs"/>
              </a:rPr>
              <a:t>ヘッドホン出力</a:t>
            </a:r>
            <a:endParaRPr kumimoji="1" lang="ja-JP" altLang="en-US"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2" name="四角形: 角を丸くする 21">
            <a:extLst>
              <a:ext uri="{FF2B5EF4-FFF2-40B4-BE49-F238E27FC236}">
                <a16:creationId xmlns:a16="http://schemas.microsoft.com/office/drawing/2014/main" id="{C6A48EE3-C34C-4B92-9BC7-BD2C32DAC241}"/>
              </a:ext>
            </a:extLst>
          </p:cNvPr>
          <p:cNvSpPr/>
          <p:nvPr/>
        </p:nvSpPr>
        <p:spPr>
          <a:xfrm>
            <a:off x="10560496" y="56612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FFFF"/>
                </a:solidFill>
                <a:effectLst/>
                <a:uLnTx/>
                <a:uFillTx/>
                <a:latin typeface="Meiryo UI"/>
                <a:ea typeface="Meiryo UI"/>
                <a:cs typeface="+mn-cs"/>
              </a:rPr>
              <a:t>光デジタル出力</a:t>
            </a:r>
            <a:endParaRPr kumimoji="1" lang="ja-JP" altLang="en-US"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3" name="四角形: 角を丸くする 22">
            <a:extLst>
              <a:ext uri="{FF2B5EF4-FFF2-40B4-BE49-F238E27FC236}">
                <a16:creationId xmlns:a16="http://schemas.microsoft.com/office/drawing/2014/main" id="{AB0AD7D2-11F6-4FC3-850A-2C18E6BE8F53}"/>
              </a:ext>
            </a:extLst>
          </p:cNvPr>
          <p:cNvSpPr/>
          <p:nvPr/>
        </p:nvSpPr>
        <p:spPr>
          <a:xfrm>
            <a:off x="10560496" y="458112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バックライト</a:t>
            </a:r>
          </a:p>
        </p:txBody>
      </p:sp>
      <p:sp>
        <p:nvSpPr>
          <p:cNvPr id="24" name="四角形: 角を丸くする 23">
            <a:extLst>
              <a:ext uri="{FF2B5EF4-FFF2-40B4-BE49-F238E27FC236}">
                <a16:creationId xmlns:a16="http://schemas.microsoft.com/office/drawing/2014/main" id="{95DC9240-5083-4DFE-B0D0-46183534314D}"/>
              </a:ext>
            </a:extLst>
          </p:cNvPr>
          <p:cNvSpPr/>
          <p:nvPr/>
        </p:nvSpPr>
        <p:spPr>
          <a:xfrm>
            <a:off x="9192344" y="4581128"/>
            <a:ext cx="1296144" cy="288000"/>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バックライト制御</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5" name="四角形: 角を丸くする 24">
            <a:extLst>
              <a:ext uri="{FF2B5EF4-FFF2-40B4-BE49-F238E27FC236}">
                <a16:creationId xmlns:a16="http://schemas.microsoft.com/office/drawing/2014/main" id="{E121F994-6BBF-4BC7-A5AE-08AD61B630F6}"/>
              </a:ext>
            </a:extLst>
          </p:cNvPr>
          <p:cNvSpPr/>
          <p:nvPr/>
        </p:nvSpPr>
        <p:spPr>
          <a:xfrm>
            <a:off x="6456040" y="638132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電源入力</a:t>
            </a:r>
          </a:p>
        </p:txBody>
      </p:sp>
      <p:sp>
        <p:nvSpPr>
          <p:cNvPr id="26" name="テキスト ボックス 25">
            <a:extLst>
              <a:ext uri="{FF2B5EF4-FFF2-40B4-BE49-F238E27FC236}">
                <a16:creationId xmlns:a16="http://schemas.microsoft.com/office/drawing/2014/main" id="{12B4241C-78E9-4552-8709-E5F210C2A2AD}"/>
              </a:ext>
            </a:extLst>
          </p:cNvPr>
          <p:cNvSpPr txBox="1"/>
          <p:nvPr/>
        </p:nvSpPr>
        <p:spPr>
          <a:xfrm>
            <a:off x="6455491" y="3645024"/>
            <a:ext cx="1296143"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入力</a:t>
            </a:r>
          </a:p>
        </p:txBody>
      </p:sp>
      <p:sp>
        <p:nvSpPr>
          <p:cNvPr id="27" name="テキスト ボックス 26">
            <a:extLst>
              <a:ext uri="{FF2B5EF4-FFF2-40B4-BE49-F238E27FC236}">
                <a16:creationId xmlns:a16="http://schemas.microsoft.com/office/drawing/2014/main" id="{D08720AA-2929-400A-AEE5-96DC94E13E27}"/>
              </a:ext>
            </a:extLst>
          </p:cNvPr>
          <p:cNvSpPr txBox="1"/>
          <p:nvPr/>
        </p:nvSpPr>
        <p:spPr>
          <a:xfrm>
            <a:off x="7824194" y="3645024"/>
            <a:ext cx="2657094"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28" name="テキスト ボックス 27">
            <a:extLst>
              <a:ext uri="{FF2B5EF4-FFF2-40B4-BE49-F238E27FC236}">
                <a16:creationId xmlns:a16="http://schemas.microsoft.com/office/drawing/2014/main" id="{680064D8-B0F3-4DCB-9FF5-8A26F53CFE0B}"/>
              </a:ext>
            </a:extLst>
          </p:cNvPr>
          <p:cNvSpPr txBox="1"/>
          <p:nvPr/>
        </p:nvSpPr>
        <p:spPr>
          <a:xfrm>
            <a:off x="10560497" y="3645024"/>
            <a:ext cx="1296143"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出力</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テキスト ボックス 28">
            <a:extLst>
              <a:ext uri="{FF2B5EF4-FFF2-40B4-BE49-F238E27FC236}">
                <a16:creationId xmlns:a16="http://schemas.microsoft.com/office/drawing/2014/main" id="{35DA9790-40CA-45A8-B271-BBB6E6517A46}"/>
              </a:ext>
            </a:extLst>
          </p:cNvPr>
          <p:cNvSpPr txBox="1"/>
          <p:nvPr/>
        </p:nvSpPr>
        <p:spPr>
          <a:xfrm>
            <a:off x="335360" y="3212976"/>
            <a:ext cx="1440159"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＜例：</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4K</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テレビ＞</a:t>
            </a:r>
          </a:p>
        </p:txBody>
      </p:sp>
      <p:sp>
        <p:nvSpPr>
          <p:cNvPr id="30" name="四角形: 角を丸くする 29">
            <a:extLst>
              <a:ext uri="{FF2B5EF4-FFF2-40B4-BE49-F238E27FC236}">
                <a16:creationId xmlns:a16="http://schemas.microsoft.com/office/drawing/2014/main" id="{283253F9-4543-4741-ADA8-A18941200C54}"/>
              </a:ext>
            </a:extLst>
          </p:cNvPr>
          <p:cNvSpPr/>
          <p:nvPr/>
        </p:nvSpPr>
        <p:spPr>
          <a:xfrm>
            <a:off x="2279576" y="3429000"/>
            <a:ext cx="3316808" cy="3240328"/>
          </a:xfrm>
          <a:prstGeom prst="roundRect">
            <a:avLst>
              <a:gd name="adj" fmla="val 3601"/>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tIns="216000" rtlCol="0" anchor="t" anchorCtr="0"/>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4C23E"/>
                </a:solidFill>
                <a:effectLst/>
                <a:uLnTx/>
                <a:uFillTx/>
                <a:latin typeface="Meiryo UI"/>
                <a:ea typeface="Meiryo UI"/>
                <a:cs typeface="+mn-cs"/>
              </a:rPr>
              <a:t>機能表から</a:t>
            </a:r>
            <a:endParaRPr kumimoji="1" lang="en-US" altLang="ja-JP" sz="1600" b="1" i="0" u="none" strike="noStrike" kern="1200" cap="none" spc="0" normalizeH="0" baseline="0" noProof="0" dirty="0">
              <a:ln>
                <a:noFill/>
              </a:ln>
              <a:solidFill>
                <a:srgbClr val="F4C23E"/>
              </a:solidFill>
              <a:effectLst/>
              <a:uLnTx/>
              <a:uFillTx/>
              <a:latin typeface="Meiryo UI"/>
              <a:ea typeface="Meiryo UI"/>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4C23E"/>
                </a:solidFill>
                <a:effectLst/>
                <a:uLnTx/>
                <a:uFillTx/>
                <a:latin typeface="Meiryo UI"/>
                <a:ea typeface="Meiryo UI"/>
                <a:cs typeface="+mn-cs"/>
              </a:rPr>
              <a:t>ブロックを作成</a:t>
            </a:r>
            <a:endParaRPr kumimoji="1" lang="en-US" altLang="ja-JP" sz="1600" b="1" i="0" u="none" strike="noStrike" kern="1200" cap="none" spc="0" normalizeH="0" baseline="0" noProof="0" dirty="0">
              <a:ln>
                <a:noFill/>
              </a:ln>
              <a:solidFill>
                <a:srgbClr val="F4C23E"/>
              </a:solidFill>
              <a:effectLst/>
              <a:uLnTx/>
              <a:uFillTx/>
              <a:latin typeface="Meiryo UI"/>
              <a:ea typeface="Meiryo UI"/>
              <a:cs typeface="+mn-cs"/>
            </a:endParaRPr>
          </a:p>
        </p:txBody>
      </p:sp>
      <p:sp>
        <p:nvSpPr>
          <p:cNvPr id="31" name="矢印: 右 30">
            <a:extLst>
              <a:ext uri="{FF2B5EF4-FFF2-40B4-BE49-F238E27FC236}">
                <a16:creationId xmlns:a16="http://schemas.microsoft.com/office/drawing/2014/main" id="{1F29320A-8900-4BAE-BA1B-815674A1F3A0}"/>
              </a:ext>
            </a:extLst>
          </p:cNvPr>
          <p:cNvSpPr/>
          <p:nvPr/>
        </p:nvSpPr>
        <p:spPr>
          <a:xfrm>
            <a:off x="5596384" y="4509088"/>
            <a:ext cx="859656" cy="1354217"/>
          </a:xfrm>
          <a:prstGeom prst="rightArrow">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Meiryo UI"/>
                <a:ea typeface="Meiryo UI"/>
                <a:cs typeface="+mn-cs"/>
              </a:rPr>
              <a:t>並び替え</a:t>
            </a:r>
          </a:p>
        </p:txBody>
      </p:sp>
      <p:cxnSp>
        <p:nvCxnSpPr>
          <p:cNvPr id="32" name="直線矢印コネクタ 31">
            <a:extLst>
              <a:ext uri="{FF2B5EF4-FFF2-40B4-BE49-F238E27FC236}">
                <a16:creationId xmlns:a16="http://schemas.microsoft.com/office/drawing/2014/main" id="{D379EA9B-67D1-4BB9-8512-07CC5DA71FA0}"/>
              </a:ext>
            </a:extLst>
          </p:cNvPr>
          <p:cNvCxnSpPr>
            <a:cxnSpLocks/>
          </p:cNvCxnSpPr>
          <p:nvPr/>
        </p:nvCxnSpPr>
        <p:spPr>
          <a:xfrm flipV="1">
            <a:off x="6312022" y="3861048"/>
            <a:ext cx="0" cy="64804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67527B1-08F6-4BAD-93CB-EE33ACE84AF7}"/>
              </a:ext>
            </a:extLst>
          </p:cNvPr>
          <p:cNvSpPr txBox="1"/>
          <p:nvPr/>
        </p:nvSpPr>
        <p:spPr>
          <a:xfrm>
            <a:off x="5951984" y="4064318"/>
            <a:ext cx="360037"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無線</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有線</a:t>
            </a:r>
          </a:p>
        </p:txBody>
      </p:sp>
      <p:cxnSp>
        <p:nvCxnSpPr>
          <p:cNvPr id="35" name="直線矢印コネクタ 34">
            <a:extLst>
              <a:ext uri="{FF2B5EF4-FFF2-40B4-BE49-F238E27FC236}">
                <a16:creationId xmlns:a16="http://schemas.microsoft.com/office/drawing/2014/main" id="{FC0E04CD-6D0E-42F2-990C-F29B745C12A6}"/>
              </a:ext>
            </a:extLst>
          </p:cNvPr>
          <p:cNvCxnSpPr>
            <a:cxnSpLocks/>
          </p:cNvCxnSpPr>
          <p:nvPr/>
        </p:nvCxnSpPr>
        <p:spPr>
          <a:xfrm>
            <a:off x="6324846" y="6021288"/>
            <a:ext cx="0" cy="64804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33CE4725-7175-4827-8A46-3078E645AC16}"/>
              </a:ext>
            </a:extLst>
          </p:cNvPr>
          <p:cNvSpPr txBox="1"/>
          <p:nvPr/>
        </p:nvSpPr>
        <p:spPr>
          <a:xfrm>
            <a:off x="5951984" y="6381328"/>
            <a:ext cx="360037"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UI</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電源</a:t>
            </a:r>
          </a:p>
        </p:txBody>
      </p:sp>
      <p:cxnSp>
        <p:nvCxnSpPr>
          <p:cNvPr id="41" name="直線矢印コネクタ 40">
            <a:extLst>
              <a:ext uri="{FF2B5EF4-FFF2-40B4-BE49-F238E27FC236}">
                <a16:creationId xmlns:a16="http://schemas.microsoft.com/office/drawing/2014/main" id="{92C0D0C6-0367-495C-BA0E-21A53DC740F2}"/>
              </a:ext>
            </a:extLst>
          </p:cNvPr>
          <p:cNvCxnSpPr>
            <a:cxnSpLocks/>
          </p:cNvCxnSpPr>
          <p:nvPr/>
        </p:nvCxnSpPr>
        <p:spPr>
          <a:xfrm flipV="1">
            <a:off x="12000656" y="3861048"/>
            <a:ext cx="0" cy="64804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015530FA-167E-49DD-BA17-1E91687D386E}"/>
              </a:ext>
            </a:extLst>
          </p:cNvPr>
          <p:cNvSpPr txBox="1"/>
          <p:nvPr/>
        </p:nvSpPr>
        <p:spPr>
          <a:xfrm>
            <a:off x="11568610" y="4221088"/>
            <a:ext cx="576062"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映像</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音声</a:t>
            </a:r>
          </a:p>
        </p:txBody>
      </p:sp>
      <p:cxnSp>
        <p:nvCxnSpPr>
          <p:cNvPr id="43" name="直線矢印コネクタ 42">
            <a:extLst>
              <a:ext uri="{FF2B5EF4-FFF2-40B4-BE49-F238E27FC236}">
                <a16:creationId xmlns:a16="http://schemas.microsoft.com/office/drawing/2014/main" id="{919BEAA1-2FD6-4578-8458-9845018E5283}"/>
              </a:ext>
            </a:extLst>
          </p:cNvPr>
          <p:cNvCxnSpPr>
            <a:cxnSpLocks/>
          </p:cNvCxnSpPr>
          <p:nvPr/>
        </p:nvCxnSpPr>
        <p:spPr>
          <a:xfrm>
            <a:off x="12000656" y="5733288"/>
            <a:ext cx="0" cy="648040"/>
          </a:xfrm>
          <a:prstGeom prst="straightConnector1">
            <a:avLst/>
          </a:prstGeom>
          <a:ln w="3810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97A17CC1-3A7A-41AF-BC63-D94CC4185B97}"/>
              </a:ext>
            </a:extLst>
          </p:cNvPr>
          <p:cNvSpPr txBox="1"/>
          <p:nvPr/>
        </p:nvSpPr>
        <p:spPr>
          <a:xfrm>
            <a:off x="11568610" y="6224558"/>
            <a:ext cx="576062"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UI</a:t>
            </a:r>
          </a:p>
        </p:txBody>
      </p:sp>
    </p:spTree>
    <p:extLst>
      <p:ext uri="{BB962C8B-B14F-4D97-AF65-F5344CB8AC3E}">
        <p14:creationId xmlns:p14="http://schemas.microsoft.com/office/powerpoint/2010/main" val="222352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1FAFF3A-9B16-4C5B-AFC6-522852BE97B7}"/>
              </a:ext>
            </a:extLst>
          </p:cNvPr>
          <p:cNvSpPr>
            <a:spLocks noGrp="1"/>
          </p:cNvSpPr>
          <p:nvPr>
            <p:ph idx="1"/>
          </p:nvPr>
        </p:nvSpPr>
        <p:spPr/>
        <p:txBody>
          <a:bodyPr/>
          <a:lstStyle/>
          <a:p>
            <a:r>
              <a:rPr kumimoji="1" lang="ja-JP" altLang="en-US" dirty="0"/>
              <a:t>ブロックを並べ替え、不足機能を確認する</a:t>
            </a:r>
          </a:p>
        </p:txBody>
      </p:sp>
      <p:sp>
        <p:nvSpPr>
          <p:cNvPr id="3" name="テキスト プレースホルダー 2">
            <a:extLst>
              <a:ext uri="{FF2B5EF4-FFF2-40B4-BE49-F238E27FC236}">
                <a16:creationId xmlns:a16="http://schemas.microsoft.com/office/drawing/2014/main" id="{48D802FA-CFA8-4AF6-8E95-C6FA02D9CEDB}"/>
              </a:ext>
            </a:extLst>
          </p:cNvPr>
          <p:cNvSpPr>
            <a:spLocks noGrp="1"/>
          </p:cNvSpPr>
          <p:nvPr>
            <p:ph type="body" sz="quarter" idx="13"/>
          </p:nvPr>
        </p:nvSpPr>
        <p:spPr>
          <a:xfrm>
            <a:off x="336551" y="1867328"/>
            <a:ext cx="11518900" cy="1077218"/>
          </a:xfrm>
        </p:spPr>
        <p:txBody>
          <a:bodyPr/>
          <a:lstStyle/>
          <a:p>
            <a:pPr marL="342900" indent="-342900">
              <a:buFont typeface="+mj-lt"/>
              <a:buAutoNum type="arabicPeriod"/>
            </a:pPr>
            <a:r>
              <a:rPr kumimoji="1" lang="ja-JP" altLang="en-US" dirty="0"/>
              <a:t>入力</a:t>
            </a:r>
            <a:r>
              <a:rPr kumimoji="1" lang="ja-JP" altLang="en-US" dirty="0" err="1"/>
              <a:t>ー</a:t>
            </a:r>
            <a:r>
              <a:rPr kumimoji="1" lang="ja-JP" altLang="en-US" dirty="0"/>
              <a:t>出力間を広げて、機能部分を処理の流れが分かるように線で繋ぎ、並べ替えます。</a:t>
            </a:r>
            <a:endParaRPr kumimoji="1" lang="en-US" altLang="ja-JP" dirty="0"/>
          </a:p>
          <a:p>
            <a:pPr marL="342900" indent="-342900">
              <a:buFont typeface="+mj-lt"/>
              <a:buAutoNum type="arabicPeriod"/>
            </a:pPr>
            <a:r>
              <a:rPr lang="ja-JP" altLang="en-US" dirty="0"/>
              <a:t>下図の橙点線部の様に、不足していると思われる機能ブロックを追加します。</a:t>
            </a:r>
            <a:endParaRPr lang="en-US" altLang="ja-JP" dirty="0"/>
          </a:p>
          <a:p>
            <a:pPr marL="342900" indent="-342900">
              <a:buFont typeface="+mj-lt"/>
              <a:buAutoNum type="arabicPeriod"/>
            </a:pPr>
            <a:r>
              <a:rPr kumimoji="1" lang="ja-JP" altLang="en-US" dirty="0"/>
              <a:t>電源系は、設計時に電源系統図を作成するのでシステムブロック図としては、下部に避けて配置します。</a:t>
            </a:r>
            <a:endParaRPr kumimoji="1" lang="en-US" altLang="ja-JP" dirty="0"/>
          </a:p>
        </p:txBody>
      </p:sp>
      <p:sp>
        <p:nvSpPr>
          <p:cNvPr id="4" name="タイトル 3">
            <a:extLst>
              <a:ext uri="{FF2B5EF4-FFF2-40B4-BE49-F238E27FC236}">
                <a16:creationId xmlns:a16="http://schemas.microsoft.com/office/drawing/2014/main" id="{CF0EB1F7-C3F5-4605-A68E-0EE5EB7CD3F3}"/>
              </a:ext>
            </a:extLst>
          </p:cNvPr>
          <p:cNvSpPr>
            <a:spLocks noGrp="1"/>
          </p:cNvSpPr>
          <p:nvPr>
            <p:ph type="title"/>
          </p:nvPr>
        </p:nvSpPr>
        <p:spPr/>
        <p:txBody>
          <a:bodyPr/>
          <a:lstStyle/>
          <a:p>
            <a:r>
              <a:rPr lang="ja-JP" altLang="en-US" b="1" dirty="0"/>
              <a:t>システムブロック図の描き方②</a:t>
            </a:r>
            <a:endParaRPr kumimoji="1" lang="ja-JP" altLang="en-US" b="1" dirty="0"/>
          </a:p>
        </p:txBody>
      </p:sp>
      <p:sp>
        <p:nvSpPr>
          <p:cNvPr id="5" name="四角形: 角を丸くする 4">
            <a:extLst>
              <a:ext uri="{FF2B5EF4-FFF2-40B4-BE49-F238E27FC236}">
                <a16:creationId xmlns:a16="http://schemas.microsoft.com/office/drawing/2014/main" id="{ABC2D7B5-F35E-4332-9C84-88E637A88D90}"/>
              </a:ext>
            </a:extLst>
          </p:cNvPr>
          <p:cNvSpPr/>
          <p:nvPr/>
        </p:nvSpPr>
        <p:spPr>
          <a:xfrm>
            <a:off x="335360" y="314096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地デジアンテナ入力</a:t>
            </a:r>
          </a:p>
        </p:txBody>
      </p:sp>
      <p:sp>
        <p:nvSpPr>
          <p:cNvPr id="6" name="四角形: 角を丸くする 5">
            <a:extLst>
              <a:ext uri="{FF2B5EF4-FFF2-40B4-BE49-F238E27FC236}">
                <a16:creationId xmlns:a16="http://schemas.microsoft.com/office/drawing/2014/main" id="{4C578996-EB62-49B3-9F26-4D04B4C2BB3B}"/>
              </a:ext>
            </a:extLst>
          </p:cNvPr>
          <p:cNvSpPr/>
          <p:nvPr/>
        </p:nvSpPr>
        <p:spPr>
          <a:xfrm>
            <a:off x="335909" y="350100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BS</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アンテナ入力</a:t>
            </a:r>
          </a:p>
        </p:txBody>
      </p:sp>
      <p:sp>
        <p:nvSpPr>
          <p:cNvPr id="7" name="四角形: 角を丸くする 6">
            <a:extLst>
              <a:ext uri="{FF2B5EF4-FFF2-40B4-BE49-F238E27FC236}">
                <a16:creationId xmlns:a16="http://schemas.microsoft.com/office/drawing/2014/main" id="{2CA0E959-EDF8-494F-8B40-A33BC69B35F1}"/>
              </a:ext>
            </a:extLst>
          </p:cNvPr>
          <p:cNvSpPr/>
          <p:nvPr/>
        </p:nvSpPr>
        <p:spPr>
          <a:xfrm>
            <a:off x="335909" y="38610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入力①</a:t>
            </a:r>
          </a:p>
        </p:txBody>
      </p:sp>
      <p:sp>
        <p:nvSpPr>
          <p:cNvPr id="8" name="四角形: 角を丸くする 7">
            <a:extLst>
              <a:ext uri="{FF2B5EF4-FFF2-40B4-BE49-F238E27FC236}">
                <a16:creationId xmlns:a16="http://schemas.microsoft.com/office/drawing/2014/main" id="{5E5A94FF-5241-4B78-8988-B857515ED020}"/>
              </a:ext>
            </a:extLst>
          </p:cNvPr>
          <p:cNvSpPr/>
          <p:nvPr/>
        </p:nvSpPr>
        <p:spPr>
          <a:xfrm>
            <a:off x="335909" y="530120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赤外線入力</a:t>
            </a:r>
          </a:p>
        </p:txBody>
      </p:sp>
      <p:sp>
        <p:nvSpPr>
          <p:cNvPr id="9" name="四角形: 角を丸くする 8">
            <a:extLst>
              <a:ext uri="{FF2B5EF4-FFF2-40B4-BE49-F238E27FC236}">
                <a16:creationId xmlns:a16="http://schemas.microsoft.com/office/drawing/2014/main" id="{6726121E-5B57-47E0-8217-853B9EF5CD83}"/>
              </a:ext>
            </a:extLst>
          </p:cNvPr>
          <p:cNvSpPr/>
          <p:nvPr/>
        </p:nvSpPr>
        <p:spPr>
          <a:xfrm>
            <a:off x="1776069" y="3141000"/>
            <a:ext cx="1296144" cy="288000"/>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地デジチューナー</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0" name="四角形: 角を丸くする 9">
            <a:extLst>
              <a:ext uri="{FF2B5EF4-FFF2-40B4-BE49-F238E27FC236}">
                <a16:creationId xmlns:a16="http://schemas.microsoft.com/office/drawing/2014/main" id="{CB390B29-79A3-472F-BF4B-D377C05A525B}"/>
              </a:ext>
            </a:extLst>
          </p:cNvPr>
          <p:cNvSpPr/>
          <p:nvPr/>
        </p:nvSpPr>
        <p:spPr>
          <a:xfrm>
            <a:off x="1776069" y="3501040"/>
            <a:ext cx="1296144" cy="288000"/>
          </a:xfrm>
          <a:prstGeom prst="roundRect">
            <a:avLst>
              <a:gd name="adj" fmla="val 14049"/>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BS</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チューナー</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1" name="四角形: 角を丸くする 10">
            <a:extLst>
              <a:ext uri="{FF2B5EF4-FFF2-40B4-BE49-F238E27FC236}">
                <a16:creationId xmlns:a16="http://schemas.microsoft.com/office/drawing/2014/main" id="{5AF00931-3CBB-4BAC-BDE5-D2C3B5AB977A}"/>
              </a:ext>
            </a:extLst>
          </p:cNvPr>
          <p:cNvSpPr/>
          <p:nvPr/>
        </p:nvSpPr>
        <p:spPr>
          <a:xfrm>
            <a:off x="6096000" y="3141000"/>
            <a:ext cx="1296144" cy="648040"/>
          </a:xfrm>
          <a:prstGeom prst="roundRect">
            <a:avLst>
              <a:gd name="adj" fmla="val 5341"/>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アップコンバート</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(720p/1080i </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 </a:t>
            </a: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4K)</a:t>
            </a:r>
          </a:p>
        </p:txBody>
      </p:sp>
      <p:sp>
        <p:nvSpPr>
          <p:cNvPr id="12" name="四角形: 角を丸くする 11">
            <a:extLst>
              <a:ext uri="{FF2B5EF4-FFF2-40B4-BE49-F238E27FC236}">
                <a16:creationId xmlns:a16="http://schemas.microsoft.com/office/drawing/2014/main" id="{F695E5CA-C8B6-4ABD-89E2-B49F742CF61C}"/>
              </a:ext>
            </a:extLst>
          </p:cNvPr>
          <p:cNvSpPr/>
          <p:nvPr/>
        </p:nvSpPr>
        <p:spPr>
          <a:xfrm>
            <a:off x="10416480" y="3321309"/>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4KLCD</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パネル</a:t>
            </a:r>
          </a:p>
        </p:txBody>
      </p:sp>
      <p:sp>
        <p:nvSpPr>
          <p:cNvPr id="13" name="四角形: 角を丸くする 12">
            <a:extLst>
              <a:ext uri="{FF2B5EF4-FFF2-40B4-BE49-F238E27FC236}">
                <a16:creationId xmlns:a16="http://schemas.microsoft.com/office/drawing/2014/main" id="{D044E79F-B469-4BD8-B0ED-53D9E98EA8D1}"/>
              </a:ext>
            </a:extLst>
          </p:cNvPr>
          <p:cNvSpPr/>
          <p:nvPr/>
        </p:nvSpPr>
        <p:spPr>
          <a:xfrm>
            <a:off x="10416480" y="5373216"/>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スピーカ</a:t>
            </a:r>
          </a:p>
        </p:txBody>
      </p:sp>
      <p:sp>
        <p:nvSpPr>
          <p:cNvPr id="14" name="四角形: 角を丸くする 13">
            <a:extLst>
              <a:ext uri="{FF2B5EF4-FFF2-40B4-BE49-F238E27FC236}">
                <a16:creationId xmlns:a16="http://schemas.microsoft.com/office/drawing/2014/main" id="{EE38634E-4438-42C2-AE15-8C1FDE1D8F98}"/>
              </a:ext>
            </a:extLst>
          </p:cNvPr>
          <p:cNvSpPr/>
          <p:nvPr/>
        </p:nvSpPr>
        <p:spPr>
          <a:xfrm>
            <a:off x="8976320" y="5373248"/>
            <a:ext cx="1296144" cy="288000"/>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オーディオアンプ</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6" name="四角形: 角を丸くする 15">
            <a:extLst>
              <a:ext uri="{FF2B5EF4-FFF2-40B4-BE49-F238E27FC236}">
                <a16:creationId xmlns:a16="http://schemas.microsoft.com/office/drawing/2014/main" id="{36896447-1B73-4AB6-B5C0-F7AF916463DC}"/>
              </a:ext>
            </a:extLst>
          </p:cNvPr>
          <p:cNvSpPr/>
          <p:nvPr/>
        </p:nvSpPr>
        <p:spPr>
          <a:xfrm>
            <a:off x="335909" y="422108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入力②</a:t>
            </a:r>
          </a:p>
        </p:txBody>
      </p:sp>
      <p:sp>
        <p:nvSpPr>
          <p:cNvPr id="17" name="四角形: 角を丸くする 16">
            <a:extLst>
              <a:ext uri="{FF2B5EF4-FFF2-40B4-BE49-F238E27FC236}">
                <a16:creationId xmlns:a16="http://schemas.microsoft.com/office/drawing/2014/main" id="{A61A8393-E42A-4056-86FC-AE8AD1B60483}"/>
              </a:ext>
            </a:extLst>
          </p:cNvPr>
          <p:cNvSpPr/>
          <p:nvPr/>
        </p:nvSpPr>
        <p:spPr>
          <a:xfrm>
            <a:off x="335909" y="458112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入力③</a:t>
            </a:r>
          </a:p>
        </p:txBody>
      </p:sp>
      <p:sp>
        <p:nvSpPr>
          <p:cNvPr id="18" name="四角形: 角を丸くする 17">
            <a:extLst>
              <a:ext uri="{FF2B5EF4-FFF2-40B4-BE49-F238E27FC236}">
                <a16:creationId xmlns:a16="http://schemas.microsoft.com/office/drawing/2014/main" id="{189EC20F-5295-4ABE-98D0-D41DB5EAC91A}"/>
              </a:ext>
            </a:extLst>
          </p:cNvPr>
          <p:cNvSpPr/>
          <p:nvPr/>
        </p:nvSpPr>
        <p:spPr>
          <a:xfrm>
            <a:off x="335909" y="4941200"/>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入力④</a:t>
            </a:r>
          </a:p>
        </p:txBody>
      </p:sp>
      <p:sp>
        <p:nvSpPr>
          <p:cNvPr id="19" name="四角形: 角を丸くする 18">
            <a:extLst>
              <a:ext uri="{FF2B5EF4-FFF2-40B4-BE49-F238E27FC236}">
                <a16:creationId xmlns:a16="http://schemas.microsoft.com/office/drawing/2014/main" id="{8DFEC53B-DF6D-4294-99F3-861240AE87FD}"/>
              </a:ext>
            </a:extLst>
          </p:cNvPr>
          <p:cNvSpPr/>
          <p:nvPr/>
        </p:nvSpPr>
        <p:spPr>
          <a:xfrm>
            <a:off x="10416480" y="5733256"/>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FFFF"/>
                </a:solidFill>
                <a:effectLst/>
                <a:uLnTx/>
                <a:uFillTx/>
                <a:latin typeface="Meiryo UI"/>
                <a:ea typeface="Meiryo UI"/>
                <a:cs typeface="+mn-cs"/>
              </a:rPr>
              <a:t>ヘッドホン出力</a:t>
            </a:r>
            <a:endParaRPr kumimoji="1" lang="ja-JP" altLang="en-US"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0" name="四角形: 角を丸くする 19">
            <a:extLst>
              <a:ext uri="{FF2B5EF4-FFF2-40B4-BE49-F238E27FC236}">
                <a16:creationId xmlns:a16="http://schemas.microsoft.com/office/drawing/2014/main" id="{9FDEF834-43B9-4D8B-BE97-9B78782D05EC}"/>
              </a:ext>
            </a:extLst>
          </p:cNvPr>
          <p:cNvSpPr/>
          <p:nvPr/>
        </p:nvSpPr>
        <p:spPr>
          <a:xfrm>
            <a:off x="10416480" y="6093296"/>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FFFF"/>
                </a:solidFill>
                <a:effectLst/>
                <a:uLnTx/>
                <a:uFillTx/>
                <a:latin typeface="Meiryo UI"/>
                <a:ea typeface="Meiryo UI"/>
                <a:cs typeface="+mn-cs"/>
              </a:rPr>
              <a:t>光デジタル出力</a:t>
            </a:r>
            <a:endParaRPr kumimoji="1" lang="ja-JP" altLang="en-US"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1" name="四角形: 角を丸くする 20">
            <a:extLst>
              <a:ext uri="{FF2B5EF4-FFF2-40B4-BE49-F238E27FC236}">
                <a16:creationId xmlns:a16="http://schemas.microsoft.com/office/drawing/2014/main" id="{9140DDD4-0B30-4202-BC86-27062A151264}"/>
              </a:ext>
            </a:extLst>
          </p:cNvPr>
          <p:cNvSpPr/>
          <p:nvPr/>
        </p:nvSpPr>
        <p:spPr>
          <a:xfrm>
            <a:off x="10416480" y="4293096"/>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バックライト</a:t>
            </a:r>
          </a:p>
        </p:txBody>
      </p:sp>
      <p:sp>
        <p:nvSpPr>
          <p:cNvPr id="22" name="四角形: 角を丸くする 21">
            <a:extLst>
              <a:ext uri="{FF2B5EF4-FFF2-40B4-BE49-F238E27FC236}">
                <a16:creationId xmlns:a16="http://schemas.microsoft.com/office/drawing/2014/main" id="{1A731DC7-80A6-4769-80D8-7BCB5C65CF72}"/>
              </a:ext>
            </a:extLst>
          </p:cNvPr>
          <p:cNvSpPr/>
          <p:nvPr/>
        </p:nvSpPr>
        <p:spPr>
          <a:xfrm>
            <a:off x="8976320" y="4293128"/>
            <a:ext cx="1296144" cy="288000"/>
          </a:xfrm>
          <a:prstGeom prst="roundRect">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バックライト制御</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3" name="四角形: 角を丸くする 22">
            <a:extLst>
              <a:ext uri="{FF2B5EF4-FFF2-40B4-BE49-F238E27FC236}">
                <a16:creationId xmlns:a16="http://schemas.microsoft.com/office/drawing/2014/main" id="{C3195247-7BEE-43F0-A9FD-CD5667944D93}"/>
              </a:ext>
            </a:extLst>
          </p:cNvPr>
          <p:cNvSpPr/>
          <p:nvPr/>
        </p:nvSpPr>
        <p:spPr>
          <a:xfrm>
            <a:off x="335909" y="56612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電源入力</a:t>
            </a:r>
          </a:p>
        </p:txBody>
      </p:sp>
      <p:sp>
        <p:nvSpPr>
          <p:cNvPr id="24" name="テキスト ボックス 23">
            <a:extLst>
              <a:ext uri="{FF2B5EF4-FFF2-40B4-BE49-F238E27FC236}">
                <a16:creationId xmlns:a16="http://schemas.microsoft.com/office/drawing/2014/main" id="{C933F167-5535-446F-BF08-8886048C2FB2}"/>
              </a:ext>
            </a:extLst>
          </p:cNvPr>
          <p:cNvSpPr txBox="1"/>
          <p:nvPr/>
        </p:nvSpPr>
        <p:spPr>
          <a:xfrm>
            <a:off x="335909" y="2984198"/>
            <a:ext cx="1296143"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入力</a:t>
            </a:r>
          </a:p>
        </p:txBody>
      </p:sp>
      <p:sp>
        <p:nvSpPr>
          <p:cNvPr id="25" name="テキスト ボックス 24">
            <a:extLst>
              <a:ext uri="{FF2B5EF4-FFF2-40B4-BE49-F238E27FC236}">
                <a16:creationId xmlns:a16="http://schemas.microsoft.com/office/drawing/2014/main" id="{78F1B812-F04F-4223-924E-EB3B35CEBB66}"/>
              </a:ext>
            </a:extLst>
          </p:cNvPr>
          <p:cNvSpPr txBox="1"/>
          <p:nvPr/>
        </p:nvSpPr>
        <p:spPr>
          <a:xfrm>
            <a:off x="1775520" y="2984198"/>
            <a:ext cx="8496944"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26" name="テキスト ボックス 25">
            <a:extLst>
              <a:ext uri="{FF2B5EF4-FFF2-40B4-BE49-F238E27FC236}">
                <a16:creationId xmlns:a16="http://schemas.microsoft.com/office/drawing/2014/main" id="{39B0858A-E019-4C47-85D4-06503F41E91C}"/>
              </a:ext>
            </a:extLst>
          </p:cNvPr>
          <p:cNvSpPr txBox="1"/>
          <p:nvPr/>
        </p:nvSpPr>
        <p:spPr>
          <a:xfrm>
            <a:off x="10416480" y="2984198"/>
            <a:ext cx="1296143"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出力</a:t>
            </a:r>
          </a:p>
        </p:txBody>
      </p:sp>
      <p:cxnSp>
        <p:nvCxnSpPr>
          <p:cNvPr id="28" name="コネクタ: カギ線 27">
            <a:extLst>
              <a:ext uri="{FF2B5EF4-FFF2-40B4-BE49-F238E27FC236}">
                <a16:creationId xmlns:a16="http://schemas.microsoft.com/office/drawing/2014/main" id="{7493A75E-5803-4A0A-8FDE-52A96C745D56}"/>
              </a:ext>
            </a:extLst>
          </p:cNvPr>
          <p:cNvCxnSpPr>
            <a:cxnSpLocks/>
            <a:stCxn id="5" idx="3"/>
            <a:endCxn id="9" idx="1"/>
          </p:cNvCxnSpPr>
          <p:nvPr/>
        </p:nvCxnSpPr>
        <p:spPr>
          <a:xfrm>
            <a:off x="1631504" y="3284968"/>
            <a:ext cx="144565" cy="32"/>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コネクタ: カギ線 29">
            <a:extLst>
              <a:ext uri="{FF2B5EF4-FFF2-40B4-BE49-F238E27FC236}">
                <a16:creationId xmlns:a16="http://schemas.microsoft.com/office/drawing/2014/main" id="{F071AC20-8F2D-407F-8EF2-4656DBFD48C1}"/>
              </a:ext>
            </a:extLst>
          </p:cNvPr>
          <p:cNvCxnSpPr>
            <a:cxnSpLocks/>
            <a:stCxn id="6" idx="3"/>
            <a:endCxn id="10" idx="1"/>
          </p:cNvCxnSpPr>
          <p:nvPr/>
        </p:nvCxnSpPr>
        <p:spPr>
          <a:xfrm>
            <a:off x="1632053" y="3645008"/>
            <a:ext cx="144016" cy="32"/>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四角形: 角を丸くする 33">
            <a:extLst>
              <a:ext uri="{FF2B5EF4-FFF2-40B4-BE49-F238E27FC236}">
                <a16:creationId xmlns:a16="http://schemas.microsoft.com/office/drawing/2014/main" id="{BB9FD11A-8800-4437-B17A-5A418A3FA949}"/>
              </a:ext>
            </a:extLst>
          </p:cNvPr>
          <p:cNvSpPr/>
          <p:nvPr/>
        </p:nvSpPr>
        <p:spPr>
          <a:xfrm>
            <a:off x="4655840" y="3140968"/>
            <a:ext cx="1296144" cy="648040"/>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TV</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映像再生処理</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(MPEG2</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 </a:t>
            </a: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Decode)</a:t>
            </a:r>
          </a:p>
        </p:txBody>
      </p:sp>
      <p:sp>
        <p:nvSpPr>
          <p:cNvPr id="35" name="四角形: 角を丸くする 34">
            <a:extLst>
              <a:ext uri="{FF2B5EF4-FFF2-40B4-BE49-F238E27FC236}">
                <a16:creationId xmlns:a16="http://schemas.microsoft.com/office/drawing/2014/main" id="{186E2C61-54C0-414D-B344-4441541504BB}"/>
              </a:ext>
            </a:extLst>
          </p:cNvPr>
          <p:cNvSpPr/>
          <p:nvPr/>
        </p:nvSpPr>
        <p:spPr>
          <a:xfrm>
            <a:off x="8976320" y="3141000"/>
            <a:ext cx="1296144" cy="648040"/>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LCD</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パネル用</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映像出力</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36" name="コネクタ: カギ線 35">
            <a:extLst>
              <a:ext uri="{FF2B5EF4-FFF2-40B4-BE49-F238E27FC236}">
                <a16:creationId xmlns:a16="http://schemas.microsoft.com/office/drawing/2014/main" id="{52E1C5A5-5FC6-4F91-B735-6A749516D4A7}"/>
              </a:ext>
            </a:extLst>
          </p:cNvPr>
          <p:cNvCxnSpPr>
            <a:cxnSpLocks/>
            <a:stCxn id="35" idx="3"/>
            <a:endCxn id="12" idx="1"/>
          </p:cNvCxnSpPr>
          <p:nvPr/>
        </p:nvCxnSpPr>
        <p:spPr>
          <a:xfrm>
            <a:off x="10272464" y="3465020"/>
            <a:ext cx="144016" cy="289"/>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四角形: 角を丸くする 39">
            <a:extLst>
              <a:ext uri="{FF2B5EF4-FFF2-40B4-BE49-F238E27FC236}">
                <a16:creationId xmlns:a16="http://schemas.microsoft.com/office/drawing/2014/main" id="{ED969AC9-B775-4E4E-ADD9-F009E54F04FC}"/>
              </a:ext>
            </a:extLst>
          </p:cNvPr>
          <p:cNvSpPr/>
          <p:nvPr/>
        </p:nvSpPr>
        <p:spPr>
          <a:xfrm>
            <a:off x="1775520" y="3861048"/>
            <a:ext cx="1296144" cy="1367984"/>
          </a:xfrm>
          <a:prstGeom prst="roundRect">
            <a:avLst>
              <a:gd name="adj" fmla="val 5341"/>
            </a:avLst>
          </a:prstGeom>
          <a:solidFill>
            <a:schemeClr val="bg1">
              <a:lumMod val="65000"/>
            </a:schemeClr>
          </a:solidFill>
          <a:ln w="38100">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セレクタ</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41" name="コネクタ: カギ線 40">
            <a:extLst>
              <a:ext uri="{FF2B5EF4-FFF2-40B4-BE49-F238E27FC236}">
                <a16:creationId xmlns:a16="http://schemas.microsoft.com/office/drawing/2014/main" id="{80CE249B-FDEE-4922-92A1-DE91A2E85FAD}"/>
              </a:ext>
            </a:extLst>
          </p:cNvPr>
          <p:cNvCxnSpPr>
            <a:cxnSpLocks/>
            <a:stCxn id="7" idx="3"/>
            <a:endCxn id="94" idx="1"/>
          </p:cNvCxnSpPr>
          <p:nvPr/>
        </p:nvCxnSpPr>
        <p:spPr>
          <a:xfrm>
            <a:off x="1632053" y="4005048"/>
            <a:ext cx="143467" cy="24"/>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コネクタ: カギ線 44">
            <a:extLst>
              <a:ext uri="{FF2B5EF4-FFF2-40B4-BE49-F238E27FC236}">
                <a16:creationId xmlns:a16="http://schemas.microsoft.com/office/drawing/2014/main" id="{FCD5FAD2-44CA-40F3-9745-C285FD3FE565}"/>
              </a:ext>
            </a:extLst>
          </p:cNvPr>
          <p:cNvCxnSpPr>
            <a:cxnSpLocks/>
            <a:stCxn id="16" idx="3"/>
            <a:endCxn id="95" idx="1"/>
          </p:cNvCxnSpPr>
          <p:nvPr/>
        </p:nvCxnSpPr>
        <p:spPr>
          <a:xfrm>
            <a:off x="1632053" y="4365088"/>
            <a:ext cx="143467" cy="24"/>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156FBAA4-D1C0-4A26-9097-F70E59012A86}"/>
              </a:ext>
            </a:extLst>
          </p:cNvPr>
          <p:cNvCxnSpPr>
            <a:cxnSpLocks/>
            <a:stCxn id="17" idx="3"/>
            <a:endCxn id="96" idx="1"/>
          </p:cNvCxnSpPr>
          <p:nvPr/>
        </p:nvCxnSpPr>
        <p:spPr>
          <a:xfrm>
            <a:off x="1632053" y="4725128"/>
            <a:ext cx="143467" cy="8"/>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7D0A71EB-8F9A-4195-AB26-FACE59E5CF8E}"/>
              </a:ext>
            </a:extLst>
          </p:cNvPr>
          <p:cNvCxnSpPr>
            <a:cxnSpLocks/>
            <a:stCxn id="18" idx="3"/>
            <a:endCxn id="97" idx="1"/>
          </p:cNvCxnSpPr>
          <p:nvPr/>
        </p:nvCxnSpPr>
        <p:spPr>
          <a:xfrm flipV="1">
            <a:off x="1632053" y="5085176"/>
            <a:ext cx="143467" cy="24"/>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コネクタ: カギ線 54">
            <a:extLst>
              <a:ext uri="{FF2B5EF4-FFF2-40B4-BE49-F238E27FC236}">
                <a16:creationId xmlns:a16="http://schemas.microsoft.com/office/drawing/2014/main" id="{E86F5A79-6481-401D-9A86-CF1174BC7306}"/>
              </a:ext>
            </a:extLst>
          </p:cNvPr>
          <p:cNvCxnSpPr>
            <a:cxnSpLocks/>
            <a:stCxn id="119" idx="3"/>
            <a:endCxn id="11" idx="1"/>
          </p:cNvCxnSpPr>
          <p:nvPr/>
        </p:nvCxnSpPr>
        <p:spPr>
          <a:xfrm flipV="1">
            <a:off x="5951984" y="3465020"/>
            <a:ext cx="144016" cy="108008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コネクタ: カギ線 57">
            <a:extLst>
              <a:ext uri="{FF2B5EF4-FFF2-40B4-BE49-F238E27FC236}">
                <a16:creationId xmlns:a16="http://schemas.microsoft.com/office/drawing/2014/main" id="{84F1E8C3-3393-418E-A82B-86B98A5C47BB}"/>
              </a:ext>
            </a:extLst>
          </p:cNvPr>
          <p:cNvCxnSpPr>
            <a:cxnSpLocks/>
            <a:stCxn id="34" idx="3"/>
            <a:endCxn id="11" idx="1"/>
          </p:cNvCxnSpPr>
          <p:nvPr/>
        </p:nvCxnSpPr>
        <p:spPr>
          <a:xfrm>
            <a:off x="5951984" y="3464988"/>
            <a:ext cx="144016" cy="32"/>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四角形: 角を丸くする 60">
            <a:extLst>
              <a:ext uri="{FF2B5EF4-FFF2-40B4-BE49-F238E27FC236}">
                <a16:creationId xmlns:a16="http://schemas.microsoft.com/office/drawing/2014/main" id="{7C024404-17F0-4FE0-8FC6-22AE8F03D3E1}"/>
              </a:ext>
            </a:extLst>
          </p:cNvPr>
          <p:cNvSpPr/>
          <p:nvPr/>
        </p:nvSpPr>
        <p:spPr>
          <a:xfrm>
            <a:off x="7536160" y="3140968"/>
            <a:ext cx="1296144" cy="648040"/>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映像補正処理</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62" name="コネクタ: カギ線 61">
            <a:extLst>
              <a:ext uri="{FF2B5EF4-FFF2-40B4-BE49-F238E27FC236}">
                <a16:creationId xmlns:a16="http://schemas.microsoft.com/office/drawing/2014/main" id="{261ACADE-4A0C-42FE-92D9-EE3122A37DF2}"/>
              </a:ext>
            </a:extLst>
          </p:cNvPr>
          <p:cNvCxnSpPr>
            <a:cxnSpLocks/>
            <a:stCxn id="35" idx="1"/>
            <a:endCxn id="61" idx="3"/>
          </p:cNvCxnSpPr>
          <p:nvPr/>
        </p:nvCxnSpPr>
        <p:spPr>
          <a:xfrm rot="10800000">
            <a:off x="8832304" y="3464988"/>
            <a:ext cx="14401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コネクタ: カギ線 64">
            <a:extLst>
              <a:ext uri="{FF2B5EF4-FFF2-40B4-BE49-F238E27FC236}">
                <a16:creationId xmlns:a16="http://schemas.microsoft.com/office/drawing/2014/main" id="{2B5D0E23-DB5A-4B94-8BD4-B6EFF53DBA8B}"/>
              </a:ext>
            </a:extLst>
          </p:cNvPr>
          <p:cNvCxnSpPr>
            <a:cxnSpLocks/>
            <a:stCxn id="61" idx="1"/>
            <a:endCxn id="11" idx="3"/>
          </p:cNvCxnSpPr>
          <p:nvPr/>
        </p:nvCxnSpPr>
        <p:spPr>
          <a:xfrm rot="10800000" flipV="1">
            <a:off x="7392144" y="3464988"/>
            <a:ext cx="14401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コネクタ: カギ線 69">
            <a:extLst>
              <a:ext uri="{FF2B5EF4-FFF2-40B4-BE49-F238E27FC236}">
                <a16:creationId xmlns:a16="http://schemas.microsoft.com/office/drawing/2014/main" id="{4AAFDBC7-9C0B-4C8A-A4CF-B7D0D6439C3E}"/>
              </a:ext>
            </a:extLst>
          </p:cNvPr>
          <p:cNvCxnSpPr>
            <a:cxnSpLocks/>
            <a:stCxn id="61" idx="2"/>
            <a:endCxn id="22" idx="1"/>
          </p:cNvCxnSpPr>
          <p:nvPr/>
        </p:nvCxnSpPr>
        <p:spPr>
          <a:xfrm rot="16200000" flipH="1">
            <a:off x="8256216" y="3717024"/>
            <a:ext cx="648120" cy="792088"/>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コネクタ: カギ線 80">
            <a:extLst>
              <a:ext uri="{FF2B5EF4-FFF2-40B4-BE49-F238E27FC236}">
                <a16:creationId xmlns:a16="http://schemas.microsoft.com/office/drawing/2014/main" id="{CDAC9581-A903-495A-BEBB-85B9719E351C}"/>
              </a:ext>
            </a:extLst>
          </p:cNvPr>
          <p:cNvCxnSpPr>
            <a:cxnSpLocks/>
            <a:stCxn id="136" idx="1"/>
            <a:endCxn id="135" idx="1"/>
          </p:cNvCxnSpPr>
          <p:nvPr/>
        </p:nvCxnSpPr>
        <p:spPr>
          <a:xfrm rot="10800000">
            <a:off x="7536160" y="5517216"/>
            <a:ext cx="12700" cy="720112"/>
          </a:xfrm>
          <a:prstGeom prst="bentConnector3">
            <a:avLst>
              <a:gd name="adj1" fmla="val 180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C25C25D7-0F50-47E2-91B0-0B735A7BE08B}"/>
              </a:ext>
            </a:extLst>
          </p:cNvPr>
          <p:cNvSpPr/>
          <p:nvPr/>
        </p:nvSpPr>
        <p:spPr>
          <a:xfrm>
            <a:off x="1775520" y="3933056"/>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95" name="正方形/長方形 94">
            <a:extLst>
              <a:ext uri="{FF2B5EF4-FFF2-40B4-BE49-F238E27FC236}">
                <a16:creationId xmlns:a16="http://schemas.microsoft.com/office/drawing/2014/main" id="{56930B9E-9018-4E37-82A5-F0202C62753F}"/>
              </a:ext>
            </a:extLst>
          </p:cNvPr>
          <p:cNvSpPr/>
          <p:nvPr/>
        </p:nvSpPr>
        <p:spPr>
          <a:xfrm>
            <a:off x="1775520" y="4293096"/>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96" name="正方形/長方形 95">
            <a:extLst>
              <a:ext uri="{FF2B5EF4-FFF2-40B4-BE49-F238E27FC236}">
                <a16:creationId xmlns:a16="http://schemas.microsoft.com/office/drawing/2014/main" id="{561F2FDC-8511-4EC6-AA61-68BDE1398302}"/>
              </a:ext>
            </a:extLst>
          </p:cNvPr>
          <p:cNvSpPr/>
          <p:nvPr/>
        </p:nvSpPr>
        <p:spPr>
          <a:xfrm>
            <a:off x="1775520" y="4653120"/>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97" name="正方形/長方形 96">
            <a:extLst>
              <a:ext uri="{FF2B5EF4-FFF2-40B4-BE49-F238E27FC236}">
                <a16:creationId xmlns:a16="http://schemas.microsoft.com/office/drawing/2014/main" id="{D9ECF2FD-7086-42A5-B9A8-E2BB82CBB2C1}"/>
              </a:ext>
            </a:extLst>
          </p:cNvPr>
          <p:cNvSpPr/>
          <p:nvPr/>
        </p:nvSpPr>
        <p:spPr>
          <a:xfrm>
            <a:off x="1775520" y="5013160"/>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10" name="コネクタ: カギ線 109">
            <a:extLst>
              <a:ext uri="{FF2B5EF4-FFF2-40B4-BE49-F238E27FC236}">
                <a16:creationId xmlns:a16="http://schemas.microsoft.com/office/drawing/2014/main" id="{0F8BD24E-37B3-411A-9A43-0E38F6932DF0}"/>
              </a:ext>
            </a:extLst>
          </p:cNvPr>
          <p:cNvCxnSpPr>
            <a:cxnSpLocks/>
            <a:stCxn id="9" idx="3"/>
            <a:endCxn id="34" idx="1"/>
          </p:cNvCxnSpPr>
          <p:nvPr/>
        </p:nvCxnSpPr>
        <p:spPr>
          <a:xfrm>
            <a:off x="3072213" y="3285000"/>
            <a:ext cx="1583627" cy="179988"/>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コネクタ: カギ線 112">
            <a:extLst>
              <a:ext uri="{FF2B5EF4-FFF2-40B4-BE49-F238E27FC236}">
                <a16:creationId xmlns:a16="http://schemas.microsoft.com/office/drawing/2014/main" id="{6667DD34-D918-47A6-A82A-B69CBFC7BDE7}"/>
              </a:ext>
            </a:extLst>
          </p:cNvPr>
          <p:cNvCxnSpPr>
            <a:cxnSpLocks/>
            <a:stCxn id="10" idx="3"/>
            <a:endCxn id="34" idx="1"/>
          </p:cNvCxnSpPr>
          <p:nvPr/>
        </p:nvCxnSpPr>
        <p:spPr>
          <a:xfrm flipV="1">
            <a:off x="3072213" y="3464988"/>
            <a:ext cx="1583627" cy="18005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6" name="四角形: 角を丸くする 115">
            <a:extLst>
              <a:ext uri="{FF2B5EF4-FFF2-40B4-BE49-F238E27FC236}">
                <a16:creationId xmlns:a16="http://schemas.microsoft.com/office/drawing/2014/main" id="{6F4CCE49-0AC3-4A57-A5B7-DE9F58131430}"/>
              </a:ext>
            </a:extLst>
          </p:cNvPr>
          <p:cNvSpPr/>
          <p:nvPr/>
        </p:nvSpPr>
        <p:spPr>
          <a:xfrm>
            <a:off x="3215680" y="3140968"/>
            <a:ext cx="1296144" cy="648039"/>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セレクタ</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19" name="四角形: 角を丸くする 118">
            <a:extLst>
              <a:ext uri="{FF2B5EF4-FFF2-40B4-BE49-F238E27FC236}">
                <a16:creationId xmlns:a16="http://schemas.microsoft.com/office/drawing/2014/main" id="{D6FFDB42-A012-4A90-AE94-958715D4D220}"/>
              </a:ext>
            </a:extLst>
          </p:cNvPr>
          <p:cNvSpPr/>
          <p:nvPr/>
        </p:nvSpPr>
        <p:spPr>
          <a:xfrm>
            <a:off x="4655840" y="4293047"/>
            <a:ext cx="1296144" cy="504105"/>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入力</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HDCP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 </a:t>
            </a: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CEC</a:t>
            </a:r>
          </a:p>
        </p:txBody>
      </p:sp>
      <p:cxnSp>
        <p:nvCxnSpPr>
          <p:cNvPr id="121" name="コネクタ: カギ線 120">
            <a:extLst>
              <a:ext uri="{FF2B5EF4-FFF2-40B4-BE49-F238E27FC236}">
                <a16:creationId xmlns:a16="http://schemas.microsoft.com/office/drawing/2014/main" id="{F45D1374-0674-46D0-8096-F7E8624E9313}"/>
              </a:ext>
            </a:extLst>
          </p:cNvPr>
          <p:cNvCxnSpPr>
            <a:cxnSpLocks/>
            <a:stCxn id="40" idx="3"/>
            <a:endCxn id="119" idx="1"/>
          </p:cNvCxnSpPr>
          <p:nvPr/>
        </p:nvCxnSpPr>
        <p:spPr>
          <a:xfrm>
            <a:off x="3071664" y="4545040"/>
            <a:ext cx="1584176" cy="6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コネクタ: カギ線 128">
            <a:extLst>
              <a:ext uri="{FF2B5EF4-FFF2-40B4-BE49-F238E27FC236}">
                <a16:creationId xmlns:a16="http://schemas.microsoft.com/office/drawing/2014/main" id="{8969E175-00CA-40C4-B4E8-1B3EA1EC7289}"/>
              </a:ext>
            </a:extLst>
          </p:cNvPr>
          <p:cNvCxnSpPr>
            <a:cxnSpLocks/>
            <a:stCxn id="14" idx="3"/>
            <a:endCxn id="13" idx="1"/>
          </p:cNvCxnSpPr>
          <p:nvPr/>
        </p:nvCxnSpPr>
        <p:spPr>
          <a:xfrm flipV="1">
            <a:off x="10272464" y="5517216"/>
            <a:ext cx="14401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コネクタ: カギ線 131">
            <a:extLst>
              <a:ext uri="{FF2B5EF4-FFF2-40B4-BE49-F238E27FC236}">
                <a16:creationId xmlns:a16="http://schemas.microsoft.com/office/drawing/2014/main" id="{60BE6CB6-5226-445A-8473-6F0EA666D6E9}"/>
              </a:ext>
            </a:extLst>
          </p:cNvPr>
          <p:cNvCxnSpPr>
            <a:cxnSpLocks/>
            <a:stCxn id="14" idx="2"/>
            <a:endCxn id="19" idx="1"/>
          </p:cNvCxnSpPr>
          <p:nvPr/>
        </p:nvCxnSpPr>
        <p:spPr>
          <a:xfrm rot="16200000" flipH="1">
            <a:off x="9912432" y="5373208"/>
            <a:ext cx="216008" cy="792088"/>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5" name="四角形: 角を丸くする 134">
            <a:extLst>
              <a:ext uri="{FF2B5EF4-FFF2-40B4-BE49-F238E27FC236}">
                <a16:creationId xmlns:a16="http://schemas.microsoft.com/office/drawing/2014/main" id="{FF932E01-7E98-46FB-9751-B358F85E3E8B}"/>
              </a:ext>
            </a:extLst>
          </p:cNvPr>
          <p:cNvSpPr/>
          <p:nvPr/>
        </p:nvSpPr>
        <p:spPr>
          <a:xfrm>
            <a:off x="7536160" y="5373216"/>
            <a:ext cx="1296144" cy="288000"/>
          </a:xfrm>
          <a:prstGeom prst="roundRect">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FFFF"/>
                </a:solidFill>
                <a:effectLst/>
                <a:uLnTx/>
                <a:uFillTx/>
                <a:latin typeface="Meiryo UI"/>
                <a:ea typeface="Meiryo UI"/>
                <a:cs typeface="+mn-cs"/>
              </a:rPr>
              <a:t>オーディオ</a:t>
            </a: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DAC</a:t>
            </a:r>
          </a:p>
        </p:txBody>
      </p:sp>
      <p:sp>
        <p:nvSpPr>
          <p:cNvPr id="136" name="四角形: 角を丸くする 135">
            <a:extLst>
              <a:ext uri="{FF2B5EF4-FFF2-40B4-BE49-F238E27FC236}">
                <a16:creationId xmlns:a16="http://schemas.microsoft.com/office/drawing/2014/main" id="{62195651-DA54-43FB-A9DF-0636BFA9AB91}"/>
              </a:ext>
            </a:extLst>
          </p:cNvPr>
          <p:cNvSpPr/>
          <p:nvPr/>
        </p:nvSpPr>
        <p:spPr>
          <a:xfrm>
            <a:off x="7536160" y="6093328"/>
            <a:ext cx="1296144" cy="288000"/>
          </a:xfrm>
          <a:prstGeom prst="roundRect">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SPDIF</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出力</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137" name="コネクタ: カギ線 136">
            <a:extLst>
              <a:ext uri="{FF2B5EF4-FFF2-40B4-BE49-F238E27FC236}">
                <a16:creationId xmlns:a16="http://schemas.microsoft.com/office/drawing/2014/main" id="{2B756A5A-C53E-48A4-B483-82C5C1270C03}"/>
              </a:ext>
            </a:extLst>
          </p:cNvPr>
          <p:cNvCxnSpPr>
            <a:cxnSpLocks/>
            <a:stCxn id="136" idx="3"/>
            <a:endCxn id="20" idx="1"/>
          </p:cNvCxnSpPr>
          <p:nvPr/>
        </p:nvCxnSpPr>
        <p:spPr>
          <a:xfrm flipV="1">
            <a:off x="8832304" y="6237296"/>
            <a:ext cx="158417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2" name="コネクタ: カギ線 141">
            <a:extLst>
              <a:ext uri="{FF2B5EF4-FFF2-40B4-BE49-F238E27FC236}">
                <a16:creationId xmlns:a16="http://schemas.microsoft.com/office/drawing/2014/main" id="{04BAAFD2-87F0-40F0-9366-01C1929BEA10}"/>
              </a:ext>
            </a:extLst>
          </p:cNvPr>
          <p:cNvCxnSpPr>
            <a:cxnSpLocks/>
            <a:stCxn id="135" idx="3"/>
            <a:endCxn id="14" idx="1"/>
          </p:cNvCxnSpPr>
          <p:nvPr/>
        </p:nvCxnSpPr>
        <p:spPr>
          <a:xfrm>
            <a:off x="8832304" y="5517216"/>
            <a:ext cx="14401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5" name="コネクタ: カギ線 144">
            <a:extLst>
              <a:ext uri="{FF2B5EF4-FFF2-40B4-BE49-F238E27FC236}">
                <a16:creationId xmlns:a16="http://schemas.microsoft.com/office/drawing/2014/main" id="{C6B63E17-34EB-473C-865E-B30741FF3C76}"/>
              </a:ext>
            </a:extLst>
          </p:cNvPr>
          <p:cNvCxnSpPr>
            <a:cxnSpLocks/>
            <a:stCxn id="148" idx="0"/>
            <a:endCxn id="34" idx="2"/>
          </p:cNvCxnSpPr>
          <p:nvPr/>
        </p:nvCxnSpPr>
        <p:spPr>
          <a:xfrm rot="16200000" flipV="1">
            <a:off x="5177561" y="3915360"/>
            <a:ext cx="1080201" cy="827497"/>
          </a:xfrm>
          <a:prstGeom prst="bentConnector3">
            <a:avLst>
              <a:gd name="adj1" fmla="val 60141"/>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8" name="楕円 147">
            <a:extLst>
              <a:ext uri="{FF2B5EF4-FFF2-40B4-BE49-F238E27FC236}">
                <a16:creationId xmlns:a16="http://schemas.microsoft.com/office/drawing/2014/main" id="{50222ABD-344C-499C-A307-2220598B17D5}"/>
              </a:ext>
            </a:extLst>
          </p:cNvPr>
          <p:cNvSpPr/>
          <p:nvPr/>
        </p:nvSpPr>
        <p:spPr>
          <a:xfrm>
            <a:off x="6096000" y="4869209"/>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51" name="コネクタ: カギ線 150">
            <a:extLst>
              <a:ext uri="{FF2B5EF4-FFF2-40B4-BE49-F238E27FC236}">
                <a16:creationId xmlns:a16="http://schemas.microsoft.com/office/drawing/2014/main" id="{3D2E8100-D7A9-496B-A043-5EA90E639157}"/>
              </a:ext>
            </a:extLst>
          </p:cNvPr>
          <p:cNvCxnSpPr>
            <a:cxnSpLocks/>
            <a:stCxn id="148" idx="2"/>
            <a:endCxn id="119" idx="2"/>
          </p:cNvCxnSpPr>
          <p:nvPr/>
        </p:nvCxnSpPr>
        <p:spPr>
          <a:xfrm rot="10800000">
            <a:off x="5303912" y="4797153"/>
            <a:ext cx="792088" cy="108037"/>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コネクタ: カギ線 154">
            <a:extLst>
              <a:ext uri="{FF2B5EF4-FFF2-40B4-BE49-F238E27FC236}">
                <a16:creationId xmlns:a16="http://schemas.microsoft.com/office/drawing/2014/main" id="{6B36ADBC-C50D-4FFA-B58D-396E87676150}"/>
              </a:ext>
            </a:extLst>
          </p:cNvPr>
          <p:cNvCxnSpPr>
            <a:cxnSpLocks/>
            <a:stCxn id="136" idx="1"/>
            <a:endCxn id="148" idx="4"/>
          </p:cNvCxnSpPr>
          <p:nvPr/>
        </p:nvCxnSpPr>
        <p:spPr>
          <a:xfrm rot="10800000">
            <a:off x="6131410" y="4941168"/>
            <a:ext cx="1404751" cy="1296160"/>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楕円 158">
            <a:extLst>
              <a:ext uri="{FF2B5EF4-FFF2-40B4-BE49-F238E27FC236}">
                <a16:creationId xmlns:a16="http://schemas.microsoft.com/office/drawing/2014/main" id="{F25240AA-A751-41AC-AF33-1B07F5AEEC23}"/>
              </a:ext>
            </a:extLst>
          </p:cNvPr>
          <p:cNvSpPr/>
          <p:nvPr/>
        </p:nvSpPr>
        <p:spPr>
          <a:xfrm>
            <a:off x="5989468" y="3429000"/>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60" name="コネクタ: カギ線 159">
            <a:extLst>
              <a:ext uri="{FF2B5EF4-FFF2-40B4-BE49-F238E27FC236}">
                <a16:creationId xmlns:a16="http://schemas.microsoft.com/office/drawing/2014/main" id="{530E4978-01EA-4AA3-B8C2-E025B8287296}"/>
              </a:ext>
            </a:extLst>
          </p:cNvPr>
          <p:cNvCxnSpPr>
            <a:cxnSpLocks/>
            <a:stCxn id="22" idx="3"/>
            <a:endCxn id="21" idx="1"/>
          </p:cNvCxnSpPr>
          <p:nvPr/>
        </p:nvCxnSpPr>
        <p:spPr>
          <a:xfrm flipV="1">
            <a:off x="10272464" y="4437096"/>
            <a:ext cx="14401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5" name="四角形: 角を丸くする 164">
            <a:extLst>
              <a:ext uri="{FF2B5EF4-FFF2-40B4-BE49-F238E27FC236}">
                <a16:creationId xmlns:a16="http://schemas.microsoft.com/office/drawing/2014/main" id="{691A98C1-709E-4138-91E0-CCE29EAD09CF}"/>
              </a:ext>
            </a:extLst>
          </p:cNvPr>
          <p:cNvSpPr/>
          <p:nvPr/>
        </p:nvSpPr>
        <p:spPr>
          <a:xfrm>
            <a:off x="4655840" y="5301160"/>
            <a:ext cx="1296144" cy="288000"/>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リモコン処理</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166" name="コネクタ: カギ線 165">
            <a:extLst>
              <a:ext uri="{FF2B5EF4-FFF2-40B4-BE49-F238E27FC236}">
                <a16:creationId xmlns:a16="http://schemas.microsoft.com/office/drawing/2014/main" id="{315A8E00-20C0-470D-BEDE-7EDB35143085}"/>
              </a:ext>
            </a:extLst>
          </p:cNvPr>
          <p:cNvCxnSpPr>
            <a:cxnSpLocks/>
            <a:stCxn id="8" idx="3"/>
            <a:endCxn id="165" idx="1"/>
          </p:cNvCxnSpPr>
          <p:nvPr/>
        </p:nvCxnSpPr>
        <p:spPr>
          <a:xfrm flipV="1">
            <a:off x="1632053" y="5445160"/>
            <a:ext cx="3023787" cy="48"/>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0" name="四角形: 角を丸くする 169">
            <a:extLst>
              <a:ext uri="{FF2B5EF4-FFF2-40B4-BE49-F238E27FC236}">
                <a16:creationId xmlns:a16="http://schemas.microsoft.com/office/drawing/2014/main" id="{DA497150-98D3-41E8-B9A5-71C76D9B8608}"/>
              </a:ext>
            </a:extLst>
          </p:cNvPr>
          <p:cNvSpPr/>
          <p:nvPr/>
        </p:nvSpPr>
        <p:spPr>
          <a:xfrm>
            <a:off x="6312024" y="4293096"/>
            <a:ext cx="1296144" cy="504056"/>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システム制御</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(CPU)</a:t>
            </a:r>
          </a:p>
        </p:txBody>
      </p:sp>
      <p:sp>
        <p:nvSpPr>
          <p:cNvPr id="171" name="四角形: 角を丸くする 170">
            <a:extLst>
              <a:ext uri="{FF2B5EF4-FFF2-40B4-BE49-F238E27FC236}">
                <a16:creationId xmlns:a16="http://schemas.microsoft.com/office/drawing/2014/main" id="{027D5337-1B97-44B8-9754-359D6804883E}"/>
              </a:ext>
            </a:extLst>
          </p:cNvPr>
          <p:cNvSpPr/>
          <p:nvPr/>
        </p:nvSpPr>
        <p:spPr>
          <a:xfrm>
            <a:off x="1775520" y="5661280"/>
            <a:ext cx="1296144" cy="288000"/>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FFFFFF"/>
                </a:solidFill>
                <a:effectLst/>
                <a:uLnTx/>
                <a:uFillTx/>
                <a:latin typeface="Meiryo UI"/>
                <a:ea typeface="Meiryo UI"/>
                <a:cs typeface="+mn-cs"/>
              </a:rPr>
              <a:t>AC/DC</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72" name="四角形: 角を丸くする 171">
            <a:extLst>
              <a:ext uri="{FF2B5EF4-FFF2-40B4-BE49-F238E27FC236}">
                <a16:creationId xmlns:a16="http://schemas.microsoft.com/office/drawing/2014/main" id="{39D733D5-898C-4C1D-A6BF-92BE045002B0}"/>
              </a:ext>
            </a:extLst>
          </p:cNvPr>
          <p:cNvSpPr/>
          <p:nvPr/>
        </p:nvSpPr>
        <p:spPr>
          <a:xfrm>
            <a:off x="3215680" y="5589240"/>
            <a:ext cx="1296144" cy="432016"/>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DC/DC</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昇圧</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(LED</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ドライバ</a:t>
            </a: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a:t>
            </a:r>
          </a:p>
        </p:txBody>
      </p:sp>
      <p:sp>
        <p:nvSpPr>
          <p:cNvPr id="173" name="四角形: 角を丸くする 172">
            <a:extLst>
              <a:ext uri="{FF2B5EF4-FFF2-40B4-BE49-F238E27FC236}">
                <a16:creationId xmlns:a16="http://schemas.microsoft.com/office/drawing/2014/main" id="{21A3A665-A642-4E40-ADAE-78598821B87E}"/>
              </a:ext>
            </a:extLst>
          </p:cNvPr>
          <p:cNvSpPr/>
          <p:nvPr/>
        </p:nvSpPr>
        <p:spPr>
          <a:xfrm>
            <a:off x="3215680" y="6093295"/>
            <a:ext cx="1296144" cy="575729"/>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DC/DC</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降圧</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174" name="コネクタ: カギ線 173">
            <a:extLst>
              <a:ext uri="{FF2B5EF4-FFF2-40B4-BE49-F238E27FC236}">
                <a16:creationId xmlns:a16="http://schemas.microsoft.com/office/drawing/2014/main" id="{832D273D-5F1D-4A9A-B993-C67000DD951E}"/>
              </a:ext>
            </a:extLst>
          </p:cNvPr>
          <p:cNvCxnSpPr>
            <a:cxnSpLocks/>
            <a:stCxn id="23" idx="3"/>
            <a:endCxn id="171" idx="1"/>
          </p:cNvCxnSpPr>
          <p:nvPr/>
        </p:nvCxnSpPr>
        <p:spPr>
          <a:xfrm>
            <a:off x="1632053" y="5805248"/>
            <a:ext cx="143467"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90D4CB2D-3796-4516-B8A6-525A5DEDBEE9}"/>
              </a:ext>
            </a:extLst>
          </p:cNvPr>
          <p:cNvCxnSpPr>
            <a:cxnSpLocks/>
            <a:stCxn id="171" idx="3"/>
            <a:endCxn id="172" idx="1"/>
          </p:cNvCxnSpPr>
          <p:nvPr/>
        </p:nvCxnSpPr>
        <p:spPr>
          <a:xfrm flipV="1">
            <a:off x="3071664" y="5805248"/>
            <a:ext cx="144016"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1" name="コネクタ: カギ線 180">
            <a:extLst>
              <a:ext uri="{FF2B5EF4-FFF2-40B4-BE49-F238E27FC236}">
                <a16:creationId xmlns:a16="http://schemas.microsoft.com/office/drawing/2014/main" id="{8681FC6B-1613-4063-9B45-2737EEE33542}"/>
              </a:ext>
            </a:extLst>
          </p:cNvPr>
          <p:cNvCxnSpPr>
            <a:cxnSpLocks/>
            <a:stCxn id="171" idx="3"/>
            <a:endCxn id="173" idx="1"/>
          </p:cNvCxnSpPr>
          <p:nvPr/>
        </p:nvCxnSpPr>
        <p:spPr>
          <a:xfrm>
            <a:off x="3071664" y="5805280"/>
            <a:ext cx="144016" cy="57588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4" name="楕円 183">
            <a:extLst>
              <a:ext uri="{FF2B5EF4-FFF2-40B4-BE49-F238E27FC236}">
                <a16:creationId xmlns:a16="http://schemas.microsoft.com/office/drawing/2014/main" id="{F1CBF273-3CE0-4094-BC9E-E0AD0DA2A836}"/>
              </a:ext>
            </a:extLst>
          </p:cNvPr>
          <p:cNvSpPr/>
          <p:nvPr/>
        </p:nvSpPr>
        <p:spPr>
          <a:xfrm>
            <a:off x="3107379" y="5766590"/>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85" name="コネクタ: カギ線 184">
            <a:extLst>
              <a:ext uri="{FF2B5EF4-FFF2-40B4-BE49-F238E27FC236}">
                <a16:creationId xmlns:a16="http://schemas.microsoft.com/office/drawing/2014/main" id="{0A9AF390-B961-4656-8AB5-52FD8A31E91E}"/>
              </a:ext>
            </a:extLst>
          </p:cNvPr>
          <p:cNvCxnSpPr>
            <a:cxnSpLocks/>
            <a:stCxn id="172" idx="3"/>
            <a:endCxn id="195" idx="1"/>
          </p:cNvCxnSpPr>
          <p:nvPr/>
        </p:nvCxnSpPr>
        <p:spPr>
          <a:xfrm flipV="1">
            <a:off x="4511824" y="5805096"/>
            <a:ext cx="144015" cy="15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5" name="テキスト ボックス 194">
            <a:extLst>
              <a:ext uri="{FF2B5EF4-FFF2-40B4-BE49-F238E27FC236}">
                <a16:creationId xmlns:a16="http://schemas.microsoft.com/office/drawing/2014/main" id="{4FD69E1F-3EDD-4831-81A2-3D0B639AA813}"/>
              </a:ext>
            </a:extLst>
          </p:cNvPr>
          <p:cNvSpPr txBox="1"/>
          <p:nvPr/>
        </p:nvSpPr>
        <p:spPr>
          <a:xfrm>
            <a:off x="4655839" y="5733256"/>
            <a:ext cx="1080121"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バックライト用電源</a:t>
            </a:r>
          </a:p>
        </p:txBody>
      </p:sp>
      <p:sp>
        <p:nvSpPr>
          <p:cNvPr id="198" name="テキスト ボックス 197">
            <a:extLst>
              <a:ext uri="{FF2B5EF4-FFF2-40B4-BE49-F238E27FC236}">
                <a16:creationId xmlns:a16="http://schemas.microsoft.com/office/drawing/2014/main" id="{A89AF01B-2A29-4F48-B415-841F2A40BB36}"/>
              </a:ext>
            </a:extLst>
          </p:cNvPr>
          <p:cNvSpPr txBox="1"/>
          <p:nvPr/>
        </p:nvSpPr>
        <p:spPr>
          <a:xfrm>
            <a:off x="9840416" y="4077408"/>
            <a:ext cx="1080120"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バックライト用電源</a:t>
            </a:r>
          </a:p>
        </p:txBody>
      </p:sp>
      <p:cxnSp>
        <p:nvCxnSpPr>
          <p:cNvPr id="199" name="コネクタ: カギ線 198">
            <a:extLst>
              <a:ext uri="{FF2B5EF4-FFF2-40B4-BE49-F238E27FC236}">
                <a16:creationId xmlns:a16="http://schemas.microsoft.com/office/drawing/2014/main" id="{BDB8E2AB-5183-4A0D-963E-959D4EAF56DB}"/>
              </a:ext>
            </a:extLst>
          </p:cNvPr>
          <p:cNvCxnSpPr>
            <a:cxnSpLocks/>
            <a:stCxn id="198" idx="3"/>
            <a:endCxn id="21" idx="0"/>
          </p:cNvCxnSpPr>
          <p:nvPr/>
        </p:nvCxnSpPr>
        <p:spPr>
          <a:xfrm>
            <a:off x="10920536" y="4149248"/>
            <a:ext cx="144016" cy="143848"/>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2" name="テキスト ボックス 201">
            <a:extLst>
              <a:ext uri="{FF2B5EF4-FFF2-40B4-BE49-F238E27FC236}">
                <a16:creationId xmlns:a16="http://schemas.microsoft.com/office/drawing/2014/main" id="{CFCFF05C-1E27-4785-96CF-F84A0E6B77DA}"/>
              </a:ext>
            </a:extLst>
          </p:cNvPr>
          <p:cNvSpPr txBox="1"/>
          <p:nvPr/>
        </p:nvSpPr>
        <p:spPr>
          <a:xfrm>
            <a:off x="4655841" y="6093632"/>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3" name="テキスト ボックス 202">
            <a:extLst>
              <a:ext uri="{FF2B5EF4-FFF2-40B4-BE49-F238E27FC236}">
                <a16:creationId xmlns:a16="http://schemas.microsoft.com/office/drawing/2014/main" id="{02D11CDD-D098-4F41-832C-AAC16A249C30}"/>
              </a:ext>
            </a:extLst>
          </p:cNvPr>
          <p:cNvSpPr txBox="1"/>
          <p:nvPr/>
        </p:nvSpPr>
        <p:spPr>
          <a:xfrm>
            <a:off x="4655841" y="6237312"/>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4" name="テキスト ボックス 203">
            <a:extLst>
              <a:ext uri="{FF2B5EF4-FFF2-40B4-BE49-F238E27FC236}">
                <a16:creationId xmlns:a16="http://schemas.microsoft.com/office/drawing/2014/main" id="{7D83D664-F414-4D75-856C-E9B5F1F7988B}"/>
              </a:ext>
            </a:extLst>
          </p:cNvPr>
          <p:cNvSpPr txBox="1"/>
          <p:nvPr/>
        </p:nvSpPr>
        <p:spPr>
          <a:xfrm>
            <a:off x="4655841" y="6381328"/>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1.8V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5" name="テキスト ボックス 204">
            <a:extLst>
              <a:ext uri="{FF2B5EF4-FFF2-40B4-BE49-F238E27FC236}">
                <a16:creationId xmlns:a16="http://schemas.microsoft.com/office/drawing/2014/main" id="{D2CC210B-6F55-454D-99D6-180C4F533B27}"/>
              </a:ext>
            </a:extLst>
          </p:cNvPr>
          <p:cNvSpPr txBox="1"/>
          <p:nvPr/>
        </p:nvSpPr>
        <p:spPr>
          <a:xfrm>
            <a:off x="4655841" y="6525344"/>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7" name="正方形/長方形 206">
            <a:extLst>
              <a:ext uri="{FF2B5EF4-FFF2-40B4-BE49-F238E27FC236}">
                <a16:creationId xmlns:a16="http://schemas.microsoft.com/office/drawing/2014/main" id="{68C288D9-AB45-441E-A000-F0B0AA4F96A8}"/>
              </a:ext>
            </a:extLst>
          </p:cNvPr>
          <p:cNvSpPr/>
          <p:nvPr/>
        </p:nvSpPr>
        <p:spPr>
          <a:xfrm>
            <a:off x="4439816" y="6093296"/>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208" name="コネクタ: カギ線 207">
            <a:extLst>
              <a:ext uri="{FF2B5EF4-FFF2-40B4-BE49-F238E27FC236}">
                <a16:creationId xmlns:a16="http://schemas.microsoft.com/office/drawing/2014/main" id="{E9A097F6-DC76-4DAC-9344-AAFD532F859C}"/>
              </a:ext>
            </a:extLst>
          </p:cNvPr>
          <p:cNvCxnSpPr>
            <a:cxnSpLocks/>
            <a:stCxn id="207" idx="3"/>
            <a:endCxn id="202" idx="1"/>
          </p:cNvCxnSpPr>
          <p:nvPr/>
        </p:nvCxnSpPr>
        <p:spPr>
          <a:xfrm>
            <a:off x="4511824" y="6165312"/>
            <a:ext cx="144017" cy="16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2" name="正方形/長方形 211">
            <a:extLst>
              <a:ext uri="{FF2B5EF4-FFF2-40B4-BE49-F238E27FC236}">
                <a16:creationId xmlns:a16="http://schemas.microsoft.com/office/drawing/2014/main" id="{4AF2C1EF-7BEB-4666-917E-CD7C565A97ED}"/>
              </a:ext>
            </a:extLst>
          </p:cNvPr>
          <p:cNvSpPr/>
          <p:nvPr/>
        </p:nvSpPr>
        <p:spPr>
          <a:xfrm>
            <a:off x="4439816" y="6237312"/>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213" name="正方形/長方形 212">
            <a:extLst>
              <a:ext uri="{FF2B5EF4-FFF2-40B4-BE49-F238E27FC236}">
                <a16:creationId xmlns:a16="http://schemas.microsoft.com/office/drawing/2014/main" id="{420558B6-518B-4785-8CA6-6F756AE2A537}"/>
              </a:ext>
            </a:extLst>
          </p:cNvPr>
          <p:cNvSpPr/>
          <p:nvPr/>
        </p:nvSpPr>
        <p:spPr>
          <a:xfrm>
            <a:off x="4439816" y="6381328"/>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214" name="正方形/長方形 213">
            <a:extLst>
              <a:ext uri="{FF2B5EF4-FFF2-40B4-BE49-F238E27FC236}">
                <a16:creationId xmlns:a16="http://schemas.microsoft.com/office/drawing/2014/main" id="{820AD687-72E1-4662-9C7C-FEF615F89DB0}"/>
              </a:ext>
            </a:extLst>
          </p:cNvPr>
          <p:cNvSpPr/>
          <p:nvPr/>
        </p:nvSpPr>
        <p:spPr>
          <a:xfrm>
            <a:off x="4439816" y="6525344"/>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215" name="コネクタ: カギ線 214">
            <a:extLst>
              <a:ext uri="{FF2B5EF4-FFF2-40B4-BE49-F238E27FC236}">
                <a16:creationId xmlns:a16="http://schemas.microsoft.com/office/drawing/2014/main" id="{D71EF2BB-AA8F-4AFD-86BC-0E4514876E06}"/>
              </a:ext>
            </a:extLst>
          </p:cNvPr>
          <p:cNvCxnSpPr>
            <a:cxnSpLocks/>
            <a:stCxn id="212" idx="3"/>
            <a:endCxn id="203" idx="1"/>
          </p:cNvCxnSpPr>
          <p:nvPr/>
        </p:nvCxnSpPr>
        <p:spPr>
          <a:xfrm flipV="1">
            <a:off x="4511824" y="6309152"/>
            <a:ext cx="144017" cy="17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9" name="コネクタ: カギ線 218">
            <a:extLst>
              <a:ext uri="{FF2B5EF4-FFF2-40B4-BE49-F238E27FC236}">
                <a16:creationId xmlns:a16="http://schemas.microsoft.com/office/drawing/2014/main" id="{707F3EE9-FE42-4FD9-B635-F208BD7F965B}"/>
              </a:ext>
            </a:extLst>
          </p:cNvPr>
          <p:cNvCxnSpPr>
            <a:cxnSpLocks/>
            <a:stCxn id="213" idx="3"/>
            <a:endCxn id="204" idx="1"/>
          </p:cNvCxnSpPr>
          <p:nvPr/>
        </p:nvCxnSpPr>
        <p:spPr>
          <a:xfrm flipV="1">
            <a:off x="4511824" y="6453168"/>
            <a:ext cx="144017" cy="17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2" name="コネクタ: カギ線 221">
            <a:extLst>
              <a:ext uri="{FF2B5EF4-FFF2-40B4-BE49-F238E27FC236}">
                <a16:creationId xmlns:a16="http://schemas.microsoft.com/office/drawing/2014/main" id="{95B5C1DA-BC70-433D-9304-4BB2E9216159}"/>
              </a:ext>
            </a:extLst>
          </p:cNvPr>
          <p:cNvCxnSpPr>
            <a:cxnSpLocks/>
            <a:stCxn id="214" idx="3"/>
            <a:endCxn id="205" idx="1"/>
          </p:cNvCxnSpPr>
          <p:nvPr/>
        </p:nvCxnSpPr>
        <p:spPr>
          <a:xfrm flipV="1">
            <a:off x="4511824" y="6597184"/>
            <a:ext cx="144017" cy="17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31" name="テキスト ボックス 230">
            <a:extLst>
              <a:ext uri="{FF2B5EF4-FFF2-40B4-BE49-F238E27FC236}">
                <a16:creationId xmlns:a16="http://schemas.microsoft.com/office/drawing/2014/main" id="{DAD420D8-4946-4422-9076-A7237DFB50AF}"/>
              </a:ext>
            </a:extLst>
          </p:cNvPr>
          <p:cNvSpPr txBox="1"/>
          <p:nvPr/>
        </p:nvSpPr>
        <p:spPr>
          <a:xfrm>
            <a:off x="6168009" y="6021288"/>
            <a:ext cx="792088"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オーディオ信号</a:t>
            </a:r>
          </a:p>
        </p:txBody>
      </p:sp>
      <p:sp>
        <p:nvSpPr>
          <p:cNvPr id="232" name="テキスト ボックス 231">
            <a:extLst>
              <a:ext uri="{FF2B5EF4-FFF2-40B4-BE49-F238E27FC236}">
                <a16:creationId xmlns:a16="http://schemas.microsoft.com/office/drawing/2014/main" id="{D90EFE62-B11F-41E7-A3FD-FE4D8CB2A69C}"/>
              </a:ext>
            </a:extLst>
          </p:cNvPr>
          <p:cNvSpPr txBox="1"/>
          <p:nvPr/>
        </p:nvSpPr>
        <p:spPr>
          <a:xfrm>
            <a:off x="6023992" y="3861384"/>
            <a:ext cx="792088"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ビデオ信号</a:t>
            </a:r>
          </a:p>
        </p:txBody>
      </p:sp>
      <p:cxnSp>
        <p:nvCxnSpPr>
          <p:cNvPr id="234" name="コネクタ: カギ線 233">
            <a:extLst>
              <a:ext uri="{FF2B5EF4-FFF2-40B4-BE49-F238E27FC236}">
                <a16:creationId xmlns:a16="http://schemas.microsoft.com/office/drawing/2014/main" id="{18E404E5-E100-4EB8-AD4F-B99F9251865D}"/>
              </a:ext>
            </a:extLst>
          </p:cNvPr>
          <p:cNvCxnSpPr>
            <a:cxnSpLocks/>
            <a:stCxn id="170" idx="2"/>
            <a:endCxn id="165" idx="3"/>
          </p:cNvCxnSpPr>
          <p:nvPr/>
        </p:nvCxnSpPr>
        <p:spPr>
          <a:xfrm rot="5400000">
            <a:off x="6132036" y="4617100"/>
            <a:ext cx="648008" cy="1008112"/>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39" name="楕円 238">
            <a:extLst>
              <a:ext uri="{FF2B5EF4-FFF2-40B4-BE49-F238E27FC236}">
                <a16:creationId xmlns:a16="http://schemas.microsoft.com/office/drawing/2014/main" id="{398F0B17-3D1D-43A3-96B1-43D1F633931D}"/>
              </a:ext>
            </a:extLst>
          </p:cNvPr>
          <p:cNvSpPr/>
          <p:nvPr/>
        </p:nvSpPr>
        <p:spPr>
          <a:xfrm>
            <a:off x="7281469" y="6204020"/>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Tree>
    <p:extLst>
      <p:ext uri="{BB962C8B-B14F-4D97-AF65-F5344CB8AC3E}">
        <p14:creationId xmlns:p14="http://schemas.microsoft.com/office/powerpoint/2010/main" val="420908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1FAFF3A-9B16-4C5B-AFC6-522852BE97B7}"/>
              </a:ext>
            </a:extLst>
          </p:cNvPr>
          <p:cNvSpPr>
            <a:spLocks noGrp="1"/>
          </p:cNvSpPr>
          <p:nvPr>
            <p:ph idx="1"/>
          </p:nvPr>
        </p:nvSpPr>
        <p:spPr/>
        <p:txBody>
          <a:bodyPr/>
          <a:lstStyle/>
          <a:p>
            <a:r>
              <a:rPr kumimoji="1" lang="ja-JP" altLang="en-US" dirty="0"/>
              <a:t>機能ブロックをデバイスに置き換える</a:t>
            </a:r>
          </a:p>
        </p:txBody>
      </p:sp>
      <p:sp>
        <p:nvSpPr>
          <p:cNvPr id="3" name="テキスト プレースホルダー 2">
            <a:extLst>
              <a:ext uri="{FF2B5EF4-FFF2-40B4-BE49-F238E27FC236}">
                <a16:creationId xmlns:a16="http://schemas.microsoft.com/office/drawing/2014/main" id="{48D802FA-CFA8-4AF6-8E95-C6FA02D9CEDB}"/>
              </a:ext>
            </a:extLst>
          </p:cNvPr>
          <p:cNvSpPr>
            <a:spLocks noGrp="1"/>
          </p:cNvSpPr>
          <p:nvPr>
            <p:ph type="body" sz="quarter" idx="13"/>
          </p:nvPr>
        </p:nvSpPr>
        <p:spPr>
          <a:xfrm>
            <a:off x="336551" y="1867328"/>
            <a:ext cx="11518900" cy="1077218"/>
          </a:xfrm>
        </p:spPr>
        <p:txBody>
          <a:bodyPr/>
          <a:lstStyle/>
          <a:p>
            <a:pPr marL="342900" indent="-342900">
              <a:buFont typeface="+mj-lt"/>
              <a:buAutoNum type="arabicPeriod"/>
            </a:pPr>
            <a:r>
              <a:rPr kumimoji="1" lang="ja-JP" altLang="en-US" dirty="0"/>
              <a:t>機能ブロックを一覧表に置き換えて、対応デバイスを検討します。</a:t>
            </a:r>
            <a:endParaRPr kumimoji="1" lang="en-US" altLang="ja-JP" dirty="0"/>
          </a:p>
          <a:p>
            <a:pPr marL="342900" indent="-342900">
              <a:buFont typeface="+mj-lt"/>
              <a:buAutoNum type="arabicPeriod"/>
            </a:pPr>
            <a:endParaRPr kumimoji="1" lang="en-US" altLang="ja-JP" dirty="0"/>
          </a:p>
          <a:p>
            <a:pPr marL="342900" indent="-342900">
              <a:buFont typeface="+mj-lt"/>
              <a:buAutoNum type="arabicPeriod"/>
            </a:pPr>
            <a:endParaRPr kumimoji="1" lang="en-US" altLang="ja-JP" dirty="0"/>
          </a:p>
        </p:txBody>
      </p:sp>
      <p:sp>
        <p:nvSpPr>
          <p:cNvPr id="4" name="タイトル 3">
            <a:extLst>
              <a:ext uri="{FF2B5EF4-FFF2-40B4-BE49-F238E27FC236}">
                <a16:creationId xmlns:a16="http://schemas.microsoft.com/office/drawing/2014/main" id="{CF0EB1F7-C3F5-4605-A68E-0EE5EB7CD3F3}"/>
              </a:ext>
            </a:extLst>
          </p:cNvPr>
          <p:cNvSpPr>
            <a:spLocks noGrp="1"/>
          </p:cNvSpPr>
          <p:nvPr>
            <p:ph type="title"/>
          </p:nvPr>
        </p:nvSpPr>
        <p:spPr/>
        <p:txBody>
          <a:bodyPr/>
          <a:lstStyle/>
          <a:p>
            <a:r>
              <a:rPr lang="ja-JP" altLang="en-US" b="1" dirty="0"/>
              <a:t>システムブロック図の描き方③</a:t>
            </a:r>
            <a:endParaRPr kumimoji="1" lang="ja-JP" altLang="en-US" b="1" dirty="0"/>
          </a:p>
        </p:txBody>
      </p:sp>
      <p:graphicFrame>
        <p:nvGraphicFramePr>
          <p:cNvPr id="93" name="表 92">
            <a:extLst>
              <a:ext uri="{FF2B5EF4-FFF2-40B4-BE49-F238E27FC236}">
                <a16:creationId xmlns:a16="http://schemas.microsoft.com/office/drawing/2014/main" id="{F8DEE4E3-DDB0-4C7F-8363-D6B220B0C6D3}"/>
              </a:ext>
            </a:extLst>
          </p:cNvPr>
          <p:cNvGraphicFramePr>
            <a:graphicFrameLocks noGrp="1"/>
          </p:cNvGraphicFramePr>
          <p:nvPr>
            <p:extLst/>
          </p:nvPr>
        </p:nvGraphicFramePr>
        <p:xfrm>
          <a:off x="1775520" y="2280240"/>
          <a:ext cx="8640960" cy="4389120"/>
        </p:xfrm>
        <a:graphic>
          <a:graphicData uri="http://schemas.openxmlformats.org/drawingml/2006/table">
            <a:tbl>
              <a:tblPr firstRow="1" bandRow="1">
                <a:tableStyleId>{7DF18680-E054-41AD-8BC1-D1AEF772440D}</a:tableStyleId>
              </a:tblPr>
              <a:tblGrid>
                <a:gridCol w="2160240">
                  <a:extLst>
                    <a:ext uri="{9D8B030D-6E8A-4147-A177-3AD203B41FA5}">
                      <a16:colId xmlns:a16="http://schemas.microsoft.com/office/drawing/2014/main" val="328637087"/>
                    </a:ext>
                  </a:extLst>
                </a:gridCol>
                <a:gridCol w="1440160">
                  <a:extLst>
                    <a:ext uri="{9D8B030D-6E8A-4147-A177-3AD203B41FA5}">
                      <a16:colId xmlns:a16="http://schemas.microsoft.com/office/drawing/2014/main" val="3865011100"/>
                    </a:ext>
                  </a:extLst>
                </a:gridCol>
                <a:gridCol w="1440160">
                  <a:extLst>
                    <a:ext uri="{9D8B030D-6E8A-4147-A177-3AD203B41FA5}">
                      <a16:colId xmlns:a16="http://schemas.microsoft.com/office/drawing/2014/main" val="1631244429"/>
                    </a:ext>
                  </a:extLst>
                </a:gridCol>
                <a:gridCol w="1440160">
                  <a:extLst>
                    <a:ext uri="{9D8B030D-6E8A-4147-A177-3AD203B41FA5}">
                      <a16:colId xmlns:a16="http://schemas.microsoft.com/office/drawing/2014/main" val="1536056220"/>
                    </a:ext>
                  </a:extLst>
                </a:gridCol>
                <a:gridCol w="1080120">
                  <a:extLst>
                    <a:ext uri="{9D8B030D-6E8A-4147-A177-3AD203B41FA5}">
                      <a16:colId xmlns:a16="http://schemas.microsoft.com/office/drawing/2014/main" val="2868632447"/>
                    </a:ext>
                  </a:extLst>
                </a:gridCol>
                <a:gridCol w="1080120">
                  <a:extLst>
                    <a:ext uri="{9D8B030D-6E8A-4147-A177-3AD203B41FA5}">
                      <a16:colId xmlns:a16="http://schemas.microsoft.com/office/drawing/2014/main" val="2199737168"/>
                    </a:ext>
                  </a:extLst>
                </a:gridCol>
              </a:tblGrid>
              <a:tr h="226530">
                <a:tc>
                  <a:txBody>
                    <a:bodyPr/>
                    <a:lstStyle/>
                    <a:p>
                      <a:pPr algn="ctr"/>
                      <a:r>
                        <a:rPr kumimoji="1" lang="ja-JP" altLang="en-US" sz="1200" dirty="0">
                          <a:solidFill>
                            <a:schemeClr val="tx1"/>
                          </a:solidFill>
                        </a:rPr>
                        <a:t>機能ブロック</a:t>
                      </a:r>
                    </a:p>
                  </a:txBody>
                  <a:tcPr/>
                </a:tc>
                <a:tc gridSpan="2">
                  <a:txBody>
                    <a:bodyPr/>
                    <a:lstStyle/>
                    <a:p>
                      <a:pPr algn="ctr"/>
                      <a:r>
                        <a:rPr kumimoji="1" lang="ja-JP" altLang="en-US" sz="1200" dirty="0">
                          <a:solidFill>
                            <a:schemeClr val="tx1"/>
                          </a:solidFill>
                        </a:rPr>
                        <a:t>対応デバイス</a:t>
                      </a:r>
                    </a:p>
                  </a:txBody>
                  <a:tcPr/>
                </a:tc>
                <a:tc hMerge="1">
                  <a:txBody>
                    <a:bodyPr/>
                    <a:lstStyle/>
                    <a:p>
                      <a:endParaRPr kumimoji="1" lang="ja-JP" altLang="en-US"/>
                    </a:p>
                  </a:txBody>
                  <a:tcPr/>
                </a:tc>
                <a:tc>
                  <a:txBody>
                    <a:bodyPr/>
                    <a:lstStyle/>
                    <a:p>
                      <a:pPr algn="ctr"/>
                      <a:r>
                        <a:rPr kumimoji="1" lang="ja-JP" altLang="en-US" sz="1200" dirty="0">
                          <a:solidFill>
                            <a:schemeClr val="tx1"/>
                          </a:solidFill>
                        </a:rPr>
                        <a:t>品名</a:t>
                      </a:r>
                    </a:p>
                  </a:txBody>
                  <a:tcPr/>
                </a:tc>
                <a:tc>
                  <a:txBody>
                    <a:bodyPr/>
                    <a:lstStyle/>
                    <a:p>
                      <a:pPr algn="ctr"/>
                      <a:r>
                        <a:rPr kumimoji="1" lang="ja-JP" altLang="en-US" sz="1200" dirty="0">
                          <a:solidFill>
                            <a:schemeClr val="tx1"/>
                          </a:solidFill>
                        </a:rPr>
                        <a:t>電源電圧</a:t>
                      </a:r>
                    </a:p>
                  </a:txBody>
                  <a:tcPr/>
                </a:tc>
                <a:tc>
                  <a:txBody>
                    <a:bodyPr/>
                    <a:lstStyle/>
                    <a:p>
                      <a:pPr algn="ctr"/>
                      <a:r>
                        <a:rPr kumimoji="1" lang="ja-JP" altLang="en-US" sz="1200" dirty="0">
                          <a:solidFill>
                            <a:schemeClr val="tx1"/>
                          </a:solidFill>
                        </a:rPr>
                        <a:t>消費電流</a:t>
                      </a:r>
                    </a:p>
                  </a:txBody>
                  <a:tcPr/>
                </a:tc>
                <a:extLst>
                  <a:ext uri="{0D108BD9-81ED-4DB2-BD59-A6C34878D82A}">
                    <a16:rowId xmlns:a16="http://schemas.microsoft.com/office/drawing/2014/main" val="347092739"/>
                  </a:ext>
                </a:extLst>
              </a:tr>
              <a:tr h="177934">
                <a:tc>
                  <a:txBody>
                    <a:bodyPr/>
                    <a:lstStyle/>
                    <a:p>
                      <a:r>
                        <a:rPr kumimoji="1" lang="ja-JP" altLang="en-US" sz="1200" dirty="0"/>
                        <a:t>地デジチューナー</a:t>
                      </a:r>
                    </a:p>
                  </a:txBody>
                  <a:tcPr/>
                </a:tc>
                <a:tc rowSpan="3" gridSpan="2">
                  <a:txBody>
                    <a:bodyPr/>
                    <a:lstStyle/>
                    <a:p>
                      <a:pPr algn="ctr"/>
                      <a:r>
                        <a:rPr kumimoji="1" lang="ja-JP" altLang="en-US" sz="1200" dirty="0"/>
                        <a:t>チューナーモジュール</a:t>
                      </a:r>
                      <a:endParaRPr kumimoji="1" lang="en-US" altLang="ja-JP" sz="1200" dirty="0"/>
                    </a:p>
                    <a:p>
                      <a:pPr algn="ctr"/>
                      <a:r>
                        <a:rPr kumimoji="1" lang="en-US" altLang="ja-JP" sz="1200" dirty="0"/>
                        <a:t>or</a:t>
                      </a:r>
                    </a:p>
                    <a:p>
                      <a:pPr algn="ctr"/>
                      <a:r>
                        <a:rPr kumimoji="1" lang="ja-JP" altLang="en-US" sz="1200" dirty="0"/>
                        <a:t>シリコンチューナー</a:t>
                      </a:r>
                      <a:r>
                        <a:rPr kumimoji="1" lang="en-US" altLang="ja-JP" sz="1200" dirty="0"/>
                        <a:t>IC</a:t>
                      </a:r>
                    </a:p>
                  </a:txBody>
                  <a:tcPr/>
                </a:tc>
                <a:tc rowSpan="3" hMerge="1">
                  <a:txBody>
                    <a:bodyPr/>
                    <a:lstStyle/>
                    <a:p>
                      <a:endParaRPr kumimoji="1" lang="ja-JP" altLang="en-US"/>
                    </a:p>
                  </a:txBody>
                  <a:tcPr/>
                </a:tc>
                <a:tc rowSpan="3">
                  <a:txBody>
                    <a:bodyPr/>
                    <a:lstStyle/>
                    <a:p>
                      <a:pPr algn="ctr"/>
                      <a:endParaRPr kumimoji="1" lang="ja-JP" altLang="en-US" sz="1200" dirty="0"/>
                    </a:p>
                  </a:txBody>
                  <a:tcPr/>
                </a:tc>
                <a:tc rowSpan="3">
                  <a:txBody>
                    <a:bodyPr/>
                    <a:lstStyle/>
                    <a:p>
                      <a:pPr algn="ctr"/>
                      <a:endParaRPr kumimoji="1" lang="ja-JP" altLang="en-US" sz="1200" dirty="0"/>
                    </a:p>
                  </a:txBody>
                  <a:tcPr/>
                </a:tc>
                <a:tc rowSpan="3">
                  <a:txBody>
                    <a:bodyPr/>
                    <a:lstStyle/>
                    <a:p>
                      <a:pPr algn="ctr"/>
                      <a:endParaRPr kumimoji="1" lang="ja-JP" altLang="en-US" sz="1200" dirty="0"/>
                    </a:p>
                  </a:txBody>
                  <a:tcPr/>
                </a:tc>
                <a:extLst>
                  <a:ext uri="{0D108BD9-81ED-4DB2-BD59-A6C34878D82A}">
                    <a16:rowId xmlns:a16="http://schemas.microsoft.com/office/drawing/2014/main" val="3306094416"/>
                  </a:ext>
                </a:extLst>
              </a:tr>
              <a:tr h="161166">
                <a:tc>
                  <a:txBody>
                    <a:bodyPr/>
                    <a:lstStyle/>
                    <a:p>
                      <a:r>
                        <a:rPr kumimoji="1" lang="en-US" altLang="ja-JP" sz="1200" dirty="0"/>
                        <a:t>BS</a:t>
                      </a:r>
                      <a:r>
                        <a:rPr kumimoji="1" lang="ja-JP" altLang="en-US" sz="1200" dirty="0"/>
                        <a:t>チューナー</a:t>
                      </a:r>
                    </a:p>
                  </a:txBody>
                  <a:tcPr/>
                </a:tc>
                <a:tc gridSpan="2" vMerge="1">
                  <a:txBody>
                    <a:bodyPr/>
                    <a:lstStyle/>
                    <a:p>
                      <a:endParaRPr kumimoji="1" lang="ja-JP" altLang="en-US" sz="1050" dirty="0"/>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2186646694"/>
                  </a:ext>
                </a:extLst>
              </a:tr>
              <a:tr h="144398">
                <a:tc>
                  <a:txBody>
                    <a:bodyPr/>
                    <a:lstStyle/>
                    <a:p>
                      <a:r>
                        <a:rPr kumimoji="1" lang="ja-JP" altLang="en-US" sz="1200" dirty="0"/>
                        <a:t>セレクタ</a:t>
                      </a:r>
                    </a:p>
                  </a:txBody>
                  <a:tcPr/>
                </a:tc>
                <a:tc gridSpan="2" vMerge="1">
                  <a:txBody>
                    <a:bodyPr/>
                    <a:lstStyle/>
                    <a:p>
                      <a:endParaRPr kumimoji="1" lang="ja-JP" altLang="en-US" sz="1050" dirty="0"/>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592480472"/>
                  </a:ext>
                </a:extLst>
              </a:tr>
              <a:tr h="127630">
                <a:tc>
                  <a:txBody>
                    <a:bodyPr/>
                    <a:lstStyle/>
                    <a:p>
                      <a:r>
                        <a:rPr kumimoji="1" lang="en-US" altLang="ja-JP" sz="1200" dirty="0"/>
                        <a:t>HDMI</a:t>
                      </a:r>
                      <a:r>
                        <a:rPr kumimoji="1" lang="ja-JP" altLang="en-US" sz="1200" dirty="0"/>
                        <a:t>セレクタ</a:t>
                      </a:r>
                    </a:p>
                  </a:txBody>
                  <a:tcPr/>
                </a:tc>
                <a:tc gridSpan="2">
                  <a:txBody>
                    <a:bodyPr/>
                    <a:lstStyle/>
                    <a:p>
                      <a:pPr algn="ctr"/>
                      <a:r>
                        <a:rPr kumimoji="1" lang="en-US" altLang="ja-JP" sz="1200" dirty="0"/>
                        <a:t>HDMI</a:t>
                      </a:r>
                      <a:r>
                        <a:rPr kumimoji="1" lang="ja-JP" altLang="en-US" sz="1200" dirty="0"/>
                        <a:t>セレクタ</a:t>
                      </a:r>
                      <a:r>
                        <a:rPr kumimoji="1" lang="en-US" altLang="ja-JP" sz="1200" dirty="0"/>
                        <a:t>IC</a:t>
                      </a:r>
                    </a:p>
                  </a:txBody>
                  <a:tcPr/>
                </a:tc>
                <a:tc hMerge="1">
                  <a:txBody>
                    <a:bodyPr/>
                    <a:lstStyle/>
                    <a:p>
                      <a:endParaRPr kumimoji="1" lang="ja-JP" altLang="en-US"/>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3298867552"/>
                  </a:ext>
                </a:extLst>
              </a:tr>
              <a:tr h="205120">
                <a:tc>
                  <a:txBody>
                    <a:bodyPr/>
                    <a:lstStyle/>
                    <a:p>
                      <a:r>
                        <a:rPr kumimoji="1" lang="en-US" altLang="ja-JP" sz="1200" dirty="0"/>
                        <a:t>TV</a:t>
                      </a:r>
                      <a:r>
                        <a:rPr kumimoji="1" lang="ja-JP" altLang="en-US" sz="1200" dirty="0"/>
                        <a:t>映像信号処理</a:t>
                      </a:r>
                    </a:p>
                  </a:txBody>
                  <a:tcPr/>
                </a:tc>
                <a:tc rowSpan="8">
                  <a:txBody>
                    <a:bodyPr/>
                    <a:lstStyle/>
                    <a:p>
                      <a:pPr algn="ctr"/>
                      <a:r>
                        <a:rPr kumimoji="1" lang="en-US" altLang="ja-JP" sz="1200" dirty="0"/>
                        <a:t>TV</a:t>
                      </a:r>
                      <a:r>
                        <a:rPr kumimoji="1" lang="ja-JP" altLang="en-US" sz="1200" dirty="0"/>
                        <a:t>用</a:t>
                      </a:r>
                      <a:r>
                        <a:rPr kumimoji="1" lang="en-US" altLang="ja-JP" sz="1200" dirty="0"/>
                        <a:t>SoC</a:t>
                      </a:r>
                      <a:endParaRPr kumimoji="1" lang="ja-JP" altLang="en-US" sz="1200" dirty="0"/>
                    </a:p>
                  </a:txBody>
                  <a:tcPr/>
                </a:tc>
                <a:tc>
                  <a:txBody>
                    <a:bodyPr/>
                    <a:lstStyle/>
                    <a:p>
                      <a:pPr algn="ctr"/>
                      <a:r>
                        <a:rPr kumimoji="1" lang="ja-JP" altLang="en-US" sz="1200" dirty="0"/>
                        <a:t>専用回路</a:t>
                      </a:r>
                    </a:p>
                  </a:txBody>
                  <a:tcPr/>
                </a:tc>
                <a:tc rowSpan="8">
                  <a:txBody>
                    <a:bodyPr/>
                    <a:lstStyle/>
                    <a:p>
                      <a:pPr algn="ctr"/>
                      <a:endParaRPr kumimoji="1" lang="ja-JP" altLang="en-US" sz="1200" dirty="0"/>
                    </a:p>
                  </a:txBody>
                  <a:tcPr/>
                </a:tc>
                <a:tc rowSpan="8">
                  <a:txBody>
                    <a:bodyPr/>
                    <a:lstStyle/>
                    <a:p>
                      <a:pPr algn="ctr"/>
                      <a:endParaRPr kumimoji="1" lang="ja-JP" altLang="en-US" sz="1200" dirty="0"/>
                    </a:p>
                  </a:txBody>
                  <a:tcPr/>
                </a:tc>
                <a:tc rowSpan="8">
                  <a:txBody>
                    <a:bodyPr/>
                    <a:lstStyle/>
                    <a:p>
                      <a:pPr algn="ctr"/>
                      <a:endParaRPr kumimoji="1" lang="ja-JP" altLang="en-US" sz="1200" dirty="0"/>
                    </a:p>
                  </a:txBody>
                  <a:tcPr/>
                </a:tc>
                <a:extLst>
                  <a:ext uri="{0D108BD9-81ED-4DB2-BD59-A6C34878D82A}">
                    <a16:rowId xmlns:a16="http://schemas.microsoft.com/office/drawing/2014/main" val="4280564108"/>
                  </a:ext>
                </a:extLst>
              </a:tr>
              <a:tr h="0">
                <a:tc>
                  <a:txBody>
                    <a:bodyPr/>
                    <a:lstStyle/>
                    <a:p>
                      <a:r>
                        <a:rPr kumimoji="1" lang="en-US" altLang="ja-JP" sz="1200" dirty="0"/>
                        <a:t>HDMI</a:t>
                      </a:r>
                      <a:r>
                        <a:rPr kumimoji="1" lang="ja-JP" altLang="en-US" sz="1200" dirty="0"/>
                        <a:t>入力</a:t>
                      </a:r>
                      <a:r>
                        <a:rPr kumimoji="1" lang="en-US" altLang="ja-JP" sz="1200" dirty="0"/>
                        <a:t>/HDCP/CEC</a:t>
                      </a:r>
                      <a:r>
                        <a:rPr kumimoji="1" lang="ja-JP" altLang="en-US" sz="1200" dirty="0"/>
                        <a:t>処理</a:t>
                      </a:r>
                    </a:p>
                  </a:txBody>
                  <a:tcPr/>
                </a:tc>
                <a:tc vMerge="1">
                  <a:txBody>
                    <a:bodyPr/>
                    <a:lstStyle/>
                    <a:p>
                      <a:endParaRPr kumimoji="1" lang="ja-JP" altLang="en-US" sz="1050" dirty="0"/>
                    </a:p>
                  </a:txBody>
                  <a:tcPr/>
                </a:tc>
                <a:tc>
                  <a:txBody>
                    <a:bodyPr/>
                    <a:lstStyle/>
                    <a:p>
                      <a:pPr algn="ctr"/>
                      <a:r>
                        <a:rPr kumimoji="1" lang="ja-JP" altLang="en-US" sz="1200" dirty="0"/>
                        <a:t>専用回路</a:t>
                      </a:r>
                      <a:endParaRPr kumimoji="1" lang="ja-JP" altLang="en-US" dirty="0"/>
                    </a:p>
                  </a:txBody>
                  <a:tcPr/>
                </a:tc>
                <a:tc vMerge="1">
                  <a:txBody>
                    <a:bodyPr/>
                    <a:lstStyle/>
                    <a:p>
                      <a:endParaRPr kumimoji="1" lang="ja-JP" altLang="en-US"/>
                    </a:p>
                  </a:txBody>
                  <a:tcPr/>
                </a:tc>
                <a:tc vMerge="1">
                  <a:txBody>
                    <a:bodyPr/>
                    <a:lstStyle/>
                    <a:p>
                      <a:pPr algn="ctr"/>
                      <a:endParaRPr kumimoji="1" lang="en-US" altLang="ja-JP" sz="1050" dirty="0"/>
                    </a:p>
                  </a:txBody>
                  <a:tcPr/>
                </a:tc>
                <a:tc vMerge="1">
                  <a:txBody>
                    <a:bodyPr/>
                    <a:lstStyle/>
                    <a:p>
                      <a:pPr algn="ctr"/>
                      <a:endParaRPr kumimoji="1" lang="en-US" altLang="ja-JP" sz="1050" dirty="0"/>
                    </a:p>
                  </a:txBody>
                  <a:tcPr/>
                </a:tc>
                <a:extLst>
                  <a:ext uri="{0D108BD9-81ED-4DB2-BD59-A6C34878D82A}">
                    <a16:rowId xmlns:a16="http://schemas.microsoft.com/office/drawing/2014/main" val="3161343651"/>
                  </a:ext>
                </a:extLst>
              </a:tr>
              <a:tr h="0">
                <a:tc>
                  <a:txBody>
                    <a:bodyPr/>
                    <a:lstStyle/>
                    <a:p>
                      <a:r>
                        <a:rPr kumimoji="1" lang="ja-JP" altLang="en-US" sz="1200" dirty="0"/>
                        <a:t>アップコンバート</a:t>
                      </a:r>
                    </a:p>
                  </a:txBody>
                  <a:tcPr/>
                </a:tc>
                <a:tc vMerge="1">
                  <a:txBody>
                    <a:bodyPr/>
                    <a:lstStyle/>
                    <a:p>
                      <a:endParaRPr kumimoji="1" lang="ja-JP" altLang="en-US" sz="1050" dirty="0"/>
                    </a:p>
                  </a:txBody>
                  <a:tcPr/>
                </a:tc>
                <a:tc>
                  <a:txBody>
                    <a:bodyPr/>
                    <a:lstStyle/>
                    <a:p>
                      <a:pPr algn="ctr"/>
                      <a:r>
                        <a:rPr kumimoji="1" lang="ja-JP" altLang="en-US" sz="1200" dirty="0"/>
                        <a:t>専用回路</a:t>
                      </a:r>
                      <a:endParaRPr kumimoji="1" lang="ja-JP" altLang="en-US" dirty="0"/>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2960451012"/>
                  </a:ext>
                </a:extLst>
              </a:tr>
              <a:tr h="126102">
                <a:tc>
                  <a:txBody>
                    <a:bodyPr/>
                    <a:lstStyle/>
                    <a:p>
                      <a:r>
                        <a:rPr kumimoji="1" lang="ja-JP" altLang="en-US" sz="1200" dirty="0"/>
                        <a:t>映像補正処理</a:t>
                      </a:r>
                    </a:p>
                  </a:txBody>
                  <a:tcPr/>
                </a:tc>
                <a:tc vMerge="1">
                  <a:txBody>
                    <a:bodyPr/>
                    <a:lstStyle/>
                    <a:p>
                      <a:endParaRPr kumimoji="1" lang="ja-JP" altLang="en-US" sz="1050" dirty="0"/>
                    </a:p>
                  </a:txBody>
                  <a:tcPr/>
                </a:tc>
                <a:tc>
                  <a:txBody>
                    <a:bodyPr/>
                    <a:lstStyle/>
                    <a:p>
                      <a:pPr algn="ctr"/>
                      <a:r>
                        <a:rPr kumimoji="1" lang="ja-JP" altLang="en-US" sz="1200" dirty="0"/>
                        <a:t>専用回路</a:t>
                      </a:r>
                      <a:endParaRPr kumimoji="1" lang="ja-JP" altLang="en-US" dirty="0"/>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1370428496"/>
                  </a:ext>
                </a:extLst>
              </a:tr>
              <a:tr h="126102">
                <a:tc>
                  <a:txBody>
                    <a:bodyPr/>
                    <a:lstStyle/>
                    <a:p>
                      <a:r>
                        <a:rPr kumimoji="1" lang="en-US" altLang="ja-JP" sz="1200" dirty="0"/>
                        <a:t>LCD</a:t>
                      </a:r>
                      <a:r>
                        <a:rPr kumimoji="1" lang="ja-JP" altLang="en-US" sz="1200" dirty="0"/>
                        <a:t>パネル用映像出力</a:t>
                      </a:r>
                    </a:p>
                  </a:txBody>
                  <a:tcPr/>
                </a:tc>
                <a:tc vMerge="1">
                  <a:txBody>
                    <a:bodyPr/>
                    <a:lstStyle/>
                    <a:p>
                      <a:endParaRPr kumimoji="1" lang="ja-JP" altLang="en-US" sz="1050" dirty="0"/>
                    </a:p>
                  </a:txBody>
                  <a:tcPr/>
                </a:tc>
                <a:tc>
                  <a:txBody>
                    <a:bodyPr/>
                    <a:lstStyle/>
                    <a:p>
                      <a:pPr algn="ctr"/>
                      <a:r>
                        <a:rPr kumimoji="1" lang="ja-JP" altLang="en-US" sz="1200" dirty="0"/>
                        <a:t>専用</a:t>
                      </a:r>
                      <a:r>
                        <a:rPr kumimoji="1" lang="en-US" altLang="ja-JP" sz="1200" dirty="0"/>
                        <a:t>IO</a:t>
                      </a:r>
                      <a:endParaRPr kumimoji="1" lang="ja-JP" altLang="en-US" dirty="0"/>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3316232117"/>
                  </a:ext>
                </a:extLst>
              </a:tr>
              <a:tr h="126102">
                <a:tc>
                  <a:txBody>
                    <a:bodyPr/>
                    <a:lstStyle/>
                    <a:p>
                      <a:r>
                        <a:rPr kumimoji="1" lang="ja-JP" altLang="en-US" sz="1200" dirty="0"/>
                        <a:t>バックライト制御</a:t>
                      </a:r>
                    </a:p>
                  </a:txBody>
                  <a:tcPr/>
                </a:tc>
                <a:tc vMerge="1">
                  <a:txBody>
                    <a:bodyPr/>
                    <a:lstStyle/>
                    <a:p>
                      <a:endParaRPr kumimoji="1" lang="ja-JP" altLang="en-US" sz="1050" dirty="0"/>
                    </a:p>
                  </a:txBody>
                  <a:tcPr/>
                </a:tc>
                <a:tc rowSpan="2">
                  <a:txBody>
                    <a:bodyPr/>
                    <a:lstStyle/>
                    <a:p>
                      <a:pPr algn="ctr"/>
                      <a:r>
                        <a:rPr kumimoji="1" lang="en-US" altLang="ja-JP" sz="1200" dirty="0"/>
                        <a:t>CPU</a:t>
                      </a:r>
                      <a:endParaRPr kumimoji="1" lang="ja-JP" altLang="en-US" dirty="0"/>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1590690336"/>
                  </a:ext>
                </a:extLst>
              </a:tr>
              <a:tr h="126102">
                <a:tc>
                  <a:txBody>
                    <a:bodyPr/>
                    <a:lstStyle/>
                    <a:p>
                      <a:r>
                        <a:rPr kumimoji="1" lang="ja-JP" altLang="en-US" sz="1200" dirty="0"/>
                        <a:t>システム制御</a:t>
                      </a:r>
                    </a:p>
                  </a:txBody>
                  <a:tcPr/>
                </a:tc>
                <a:tc vMerge="1">
                  <a:txBody>
                    <a:bodyPr/>
                    <a:lstStyle/>
                    <a:p>
                      <a:endParaRPr kumimoji="1" lang="ja-JP" altLang="en-US" sz="105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76160481"/>
                  </a:ext>
                </a:extLst>
              </a:tr>
              <a:tr h="126102">
                <a:tc>
                  <a:txBody>
                    <a:bodyPr/>
                    <a:lstStyle/>
                    <a:p>
                      <a:r>
                        <a:rPr kumimoji="1" lang="en-US" altLang="ja-JP" sz="1200" dirty="0"/>
                        <a:t>SPDIF</a:t>
                      </a:r>
                      <a:r>
                        <a:rPr kumimoji="1" lang="ja-JP" altLang="en-US" sz="1200" dirty="0"/>
                        <a:t>出力</a:t>
                      </a:r>
                    </a:p>
                  </a:txBody>
                  <a:tcPr/>
                </a:tc>
                <a:tc vMerge="1">
                  <a:txBody>
                    <a:bodyPr/>
                    <a:lstStyle/>
                    <a:p>
                      <a:endParaRPr kumimoji="1" lang="ja-JP" altLang="en-US" sz="1050" dirty="0"/>
                    </a:p>
                  </a:txBody>
                  <a:tcPr/>
                </a:tc>
                <a:tc>
                  <a:txBody>
                    <a:bodyPr/>
                    <a:lstStyle/>
                    <a:p>
                      <a:pPr algn="ctr"/>
                      <a:r>
                        <a:rPr kumimoji="1" lang="ja-JP" altLang="en-US" sz="1200" dirty="0"/>
                        <a:t>専用</a:t>
                      </a:r>
                      <a:r>
                        <a:rPr kumimoji="1" lang="en-US" altLang="ja-JP" sz="1200" dirty="0"/>
                        <a:t>IO</a:t>
                      </a:r>
                      <a:endParaRPr kumimoji="1" lang="ja-JP" altLang="en-US" dirty="0"/>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3191748701"/>
                  </a:ext>
                </a:extLst>
              </a:tr>
              <a:tr h="126102">
                <a:tc>
                  <a:txBody>
                    <a:bodyPr/>
                    <a:lstStyle/>
                    <a:p>
                      <a:r>
                        <a:rPr kumimoji="1" lang="ja-JP" altLang="en-US" sz="1200" dirty="0"/>
                        <a:t>オーディオ</a:t>
                      </a:r>
                      <a:r>
                        <a:rPr kumimoji="1" lang="en-US" altLang="ja-JP" sz="1200" dirty="0"/>
                        <a:t>DAC</a:t>
                      </a:r>
                      <a:endParaRPr kumimoji="1" lang="ja-JP" altLang="en-US" sz="1200" dirty="0"/>
                    </a:p>
                  </a:txBody>
                  <a:tcPr/>
                </a:tc>
                <a:tc rowSpan="2" gridSpan="2">
                  <a:txBody>
                    <a:bodyPr/>
                    <a:lstStyle/>
                    <a:p>
                      <a:pPr algn="ctr"/>
                      <a:r>
                        <a:rPr kumimoji="1" lang="ja-JP" altLang="en-US" sz="1200" dirty="0"/>
                        <a:t>オーディオアンプ</a:t>
                      </a:r>
                      <a:r>
                        <a:rPr kumimoji="1" lang="en-US" altLang="ja-JP" sz="1200" dirty="0"/>
                        <a:t>IC</a:t>
                      </a:r>
                      <a:endParaRPr kumimoji="1" lang="ja-JP" altLang="en-US" sz="1200" dirty="0"/>
                    </a:p>
                  </a:txBody>
                  <a:tcPr/>
                </a:tc>
                <a:tc rowSpan="2" hMerge="1">
                  <a:txBody>
                    <a:bodyPr/>
                    <a:lstStyle/>
                    <a:p>
                      <a:endParaRPr kumimoji="1" lang="ja-JP" altLang="en-US"/>
                    </a:p>
                  </a:txBody>
                  <a:tcPr/>
                </a:tc>
                <a:tc rowSpan="2">
                  <a:txBody>
                    <a:bodyPr/>
                    <a:lstStyle/>
                    <a:p>
                      <a:pPr algn="ctr"/>
                      <a:endParaRPr kumimoji="1" lang="ja-JP" altLang="en-US" sz="1200" dirty="0"/>
                    </a:p>
                  </a:txBody>
                  <a:tcPr/>
                </a:tc>
                <a:tc rowSpan="2">
                  <a:txBody>
                    <a:bodyPr/>
                    <a:lstStyle/>
                    <a:p>
                      <a:pPr algn="ctr"/>
                      <a:endParaRPr kumimoji="1" lang="ja-JP" altLang="en-US" sz="1200" dirty="0"/>
                    </a:p>
                  </a:txBody>
                  <a:tcPr/>
                </a:tc>
                <a:tc rowSpan="2">
                  <a:txBody>
                    <a:bodyPr/>
                    <a:lstStyle/>
                    <a:p>
                      <a:pPr algn="ctr"/>
                      <a:endParaRPr kumimoji="1" lang="ja-JP" altLang="en-US" sz="1200" dirty="0"/>
                    </a:p>
                  </a:txBody>
                  <a:tcPr/>
                </a:tc>
                <a:extLst>
                  <a:ext uri="{0D108BD9-81ED-4DB2-BD59-A6C34878D82A}">
                    <a16:rowId xmlns:a16="http://schemas.microsoft.com/office/drawing/2014/main" val="664803169"/>
                  </a:ext>
                </a:extLst>
              </a:tr>
              <a:tr h="126102">
                <a:tc>
                  <a:txBody>
                    <a:bodyPr/>
                    <a:lstStyle/>
                    <a:p>
                      <a:r>
                        <a:rPr kumimoji="1" lang="ja-JP" altLang="en-US" sz="1200" dirty="0"/>
                        <a:t>オーディオアンプ</a:t>
                      </a:r>
                    </a:p>
                  </a:txBody>
                  <a:tcPr/>
                </a:tc>
                <a:tc gridSpan="2" vMerge="1">
                  <a:txBody>
                    <a:bodyPr/>
                    <a:lstStyle/>
                    <a:p>
                      <a:endParaRPr kumimoji="1" lang="ja-JP" altLang="en-US" sz="1050" dirty="0"/>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050" dirty="0"/>
                    </a:p>
                  </a:txBody>
                  <a:tcPr/>
                </a:tc>
                <a:tc vMerge="1">
                  <a:txBody>
                    <a:bodyPr/>
                    <a:lstStyle/>
                    <a:p>
                      <a:pPr algn="ctr"/>
                      <a:endParaRPr kumimoji="1" lang="ja-JP" altLang="en-US" sz="1050" dirty="0"/>
                    </a:p>
                  </a:txBody>
                  <a:tcPr/>
                </a:tc>
                <a:extLst>
                  <a:ext uri="{0D108BD9-81ED-4DB2-BD59-A6C34878D82A}">
                    <a16:rowId xmlns:a16="http://schemas.microsoft.com/office/drawing/2014/main" val="1800097267"/>
                  </a:ext>
                </a:extLst>
              </a:tr>
              <a:tr h="126102">
                <a:tc>
                  <a:txBody>
                    <a:bodyPr/>
                    <a:lstStyle/>
                    <a:p>
                      <a:r>
                        <a:rPr kumimoji="1" lang="ja-JP" altLang="en-US" sz="1200" dirty="0"/>
                        <a:t>リモコン処理</a:t>
                      </a:r>
                    </a:p>
                  </a:txBody>
                  <a:tcPr/>
                </a:tc>
                <a:tc gridSpan="2">
                  <a:txBody>
                    <a:bodyPr/>
                    <a:lstStyle/>
                    <a:p>
                      <a:pPr algn="ctr"/>
                      <a:r>
                        <a:rPr kumimoji="1" lang="en-US" altLang="ja-JP" sz="1200" dirty="0"/>
                        <a:t>MCU</a:t>
                      </a:r>
                      <a:endParaRPr kumimoji="1" lang="ja-JP" altLang="en-US" sz="1200" dirty="0"/>
                    </a:p>
                  </a:txBody>
                  <a:tcPr/>
                </a:tc>
                <a:tc hMerge="1">
                  <a:txBody>
                    <a:bodyPr/>
                    <a:lstStyle/>
                    <a:p>
                      <a:endParaRPr kumimoji="1" lang="ja-JP" altLang="en-US"/>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2929746412"/>
                  </a:ext>
                </a:extLst>
              </a:tr>
            </a:tbl>
          </a:graphicData>
        </a:graphic>
      </p:graphicFrame>
      <p:sp>
        <p:nvSpPr>
          <p:cNvPr id="5" name="吹き出し: 角を丸めた四角形 4">
            <a:extLst>
              <a:ext uri="{FF2B5EF4-FFF2-40B4-BE49-F238E27FC236}">
                <a16:creationId xmlns:a16="http://schemas.microsoft.com/office/drawing/2014/main" id="{ECE7AD8A-89B5-4C74-89B4-E48A4D035C4A}"/>
              </a:ext>
            </a:extLst>
          </p:cNvPr>
          <p:cNvSpPr/>
          <p:nvPr/>
        </p:nvSpPr>
        <p:spPr>
          <a:xfrm>
            <a:off x="6816080" y="1412776"/>
            <a:ext cx="4032448" cy="792088"/>
          </a:xfrm>
          <a:prstGeom prst="wedgeRoundRectCallout">
            <a:avLst>
              <a:gd name="adj1" fmla="val -14534"/>
              <a:gd name="adj2" fmla="val 65367"/>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a:ea typeface="Meiryo UI"/>
                <a:cs typeface="+mn-cs"/>
              </a:rPr>
              <a:t>デバイス構成検討時に品名</a:t>
            </a:r>
            <a:r>
              <a:rPr kumimoji="1" lang="en-US" altLang="ja-JP" sz="1400" b="0" i="0" u="none" strike="noStrike" kern="1200" cap="none" spc="0" normalizeH="0" baseline="0" noProof="0" dirty="0">
                <a:ln>
                  <a:noFill/>
                </a:ln>
                <a:solidFill>
                  <a:srgbClr val="FFFFFF"/>
                </a:solidFill>
                <a:effectLst/>
                <a:uLnTx/>
                <a:uFillTx/>
                <a:latin typeface="Meiryo UI"/>
                <a:ea typeface="Meiryo UI"/>
                <a:cs typeface="+mn-cs"/>
              </a:rPr>
              <a:t>/</a:t>
            </a:r>
            <a:r>
              <a:rPr kumimoji="1" lang="ja-JP" altLang="en-US" sz="1400" b="0" i="0" u="none" strike="noStrike" kern="1200" cap="none" spc="0" normalizeH="0" baseline="0" noProof="0" dirty="0">
                <a:ln>
                  <a:noFill/>
                </a:ln>
                <a:solidFill>
                  <a:srgbClr val="FFFFFF"/>
                </a:solidFill>
                <a:effectLst/>
                <a:uLnTx/>
                <a:uFillTx/>
                <a:latin typeface="Meiryo UI"/>
                <a:ea typeface="Meiryo UI"/>
                <a:cs typeface="+mn-cs"/>
              </a:rPr>
              <a:t>電源電圧</a:t>
            </a:r>
            <a:r>
              <a:rPr kumimoji="1" lang="en-US" altLang="ja-JP" sz="1400" b="0" i="0" u="none" strike="noStrike" kern="1200" cap="none" spc="0" normalizeH="0" baseline="0" noProof="0" dirty="0">
                <a:ln>
                  <a:noFill/>
                </a:ln>
                <a:solidFill>
                  <a:srgbClr val="FFFFFF"/>
                </a:solidFill>
                <a:effectLst/>
                <a:uLnTx/>
                <a:uFillTx/>
                <a:latin typeface="Meiryo UI"/>
                <a:ea typeface="Meiryo UI"/>
                <a:cs typeface="+mn-cs"/>
              </a:rPr>
              <a:t>/</a:t>
            </a:r>
            <a:r>
              <a:rPr kumimoji="1" lang="ja-JP" altLang="en-US" sz="1400" b="0" i="0" u="none" strike="noStrike" kern="1200" cap="none" spc="0" normalizeH="0" baseline="0" noProof="0" dirty="0">
                <a:ln>
                  <a:noFill/>
                </a:ln>
                <a:solidFill>
                  <a:srgbClr val="FFFFFF"/>
                </a:solidFill>
                <a:effectLst/>
                <a:uLnTx/>
                <a:uFillTx/>
                <a:latin typeface="Meiryo UI"/>
                <a:ea typeface="Meiryo UI"/>
                <a:cs typeface="+mn-cs"/>
              </a:rPr>
              <a:t>消費電流が</a:t>
            </a:r>
            <a:endParaRPr kumimoji="1" lang="en-US" altLang="ja-JP" sz="140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FFFFF"/>
                </a:solidFill>
                <a:effectLst/>
                <a:uLnTx/>
                <a:uFillTx/>
                <a:latin typeface="Meiryo UI"/>
                <a:ea typeface="Meiryo UI"/>
                <a:cs typeface="+mn-cs"/>
              </a:rPr>
              <a:t>記載出来ると、電源系統図作成時にも有効です。</a:t>
            </a:r>
            <a:endParaRPr kumimoji="1" lang="en-US" altLang="ja-JP" sz="1400" b="0" i="0" u="none" strike="noStrike" kern="1200" cap="none" spc="0" normalizeH="0" baseline="0" noProof="0" dirty="0">
              <a:ln>
                <a:noFill/>
              </a:ln>
              <a:solidFill>
                <a:srgbClr val="FFFFFF"/>
              </a:solidFill>
              <a:effectLst/>
              <a:uLnTx/>
              <a:uFillTx/>
              <a:latin typeface="Meiryo UI"/>
              <a:ea typeface="Meiryo UI"/>
              <a:cs typeface="+mn-cs"/>
            </a:endParaRPr>
          </a:p>
        </p:txBody>
      </p:sp>
    </p:spTree>
    <p:extLst>
      <p:ext uri="{BB962C8B-B14F-4D97-AF65-F5344CB8AC3E}">
        <p14:creationId xmlns:p14="http://schemas.microsoft.com/office/powerpoint/2010/main" val="225103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四角形: 角を丸くする 256">
            <a:extLst>
              <a:ext uri="{FF2B5EF4-FFF2-40B4-BE49-F238E27FC236}">
                <a16:creationId xmlns:a16="http://schemas.microsoft.com/office/drawing/2014/main" id="{8113B1AD-1612-42BE-998A-B12E9A92042D}"/>
              </a:ext>
            </a:extLst>
          </p:cNvPr>
          <p:cNvSpPr/>
          <p:nvPr/>
        </p:nvSpPr>
        <p:spPr>
          <a:xfrm>
            <a:off x="3430516" y="2708905"/>
            <a:ext cx="4537692" cy="2571332"/>
          </a:xfrm>
          <a:prstGeom prst="roundRect">
            <a:avLst>
              <a:gd name="adj" fmla="val 2538"/>
            </a:avLst>
          </a:prstGeom>
          <a:solidFill>
            <a:schemeClr val="bg1">
              <a:lumMod val="6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TV</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用</a:t>
            </a: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SoC</a:t>
            </a:r>
          </a:p>
        </p:txBody>
      </p:sp>
      <p:sp>
        <p:nvSpPr>
          <p:cNvPr id="229" name="四角形: 角を丸くする 228">
            <a:extLst>
              <a:ext uri="{FF2B5EF4-FFF2-40B4-BE49-F238E27FC236}">
                <a16:creationId xmlns:a16="http://schemas.microsoft.com/office/drawing/2014/main" id="{9127D0BF-E1D8-419B-BB73-3C45848B4A64}"/>
              </a:ext>
            </a:extLst>
          </p:cNvPr>
          <p:cNvSpPr/>
          <p:nvPr/>
        </p:nvSpPr>
        <p:spPr>
          <a:xfrm>
            <a:off x="1919536" y="2708905"/>
            <a:ext cx="1440709" cy="791991"/>
          </a:xfrm>
          <a:prstGeom prst="roundRect">
            <a:avLst>
              <a:gd name="adj" fmla="val 9092"/>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チューナーモジュール</a:t>
            </a:r>
            <a:endParaRPr kumimoji="1" lang="en-US" altLang="ja-JP" sz="11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 name="コンテンツ プレースホルダー 1">
            <a:extLst>
              <a:ext uri="{FF2B5EF4-FFF2-40B4-BE49-F238E27FC236}">
                <a16:creationId xmlns:a16="http://schemas.microsoft.com/office/drawing/2014/main" id="{41FAFF3A-9B16-4C5B-AFC6-522852BE97B7}"/>
              </a:ext>
            </a:extLst>
          </p:cNvPr>
          <p:cNvSpPr>
            <a:spLocks noGrp="1"/>
          </p:cNvSpPr>
          <p:nvPr>
            <p:ph idx="1"/>
          </p:nvPr>
        </p:nvSpPr>
        <p:spPr/>
        <p:txBody>
          <a:bodyPr/>
          <a:lstStyle/>
          <a:p>
            <a:r>
              <a:rPr kumimoji="1" lang="ja-JP" altLang="en-US" dirty="0"/>
              <a:t>デバイスベースでシステムブロック図を描く</a:t>
            </a:r>
          </a:p>
        </p:txBody>
      </p:sp>
      <p:sp>
        <p:nvSpPr>
          <p:cNvPr id="3" name="テキスト プレースホルダー 2">
            <a:extLst>
              <a:ext uri="{FF2B5EF4-FFF2-40B4-BE49-F238E27FC236}">
                <a16:creationId xmlns:a16="http://schemas.microsoft.com/office/drawing/2014/main" id="{48D802FA-CFA8-4AF6-8E95-C6FA02D9CEDB}"/>
              </a:ext>
            </a:extLst>
          </p:cNvPr>
          <p:cNvSpPr>
            <a:spLocks noGrp="1"/>
          </p:cNvSpPr>
          <p:nvPr>
            <p:ph type="body" sz="quarter" idx="13"/>
          </p:nvPr>
        </p:nvSpPr>
        <p:spPr>
          <a:xfrm>
            <a:off x="336551" y="1867328"/>
            <a:ext cx="11518900" cy="723275"/>
          </a:xfrm>
        </p:spPr>
        <p:txBody>
          <a:bodyPr/>
          <a:lstStyle/>
          <a:p>
            <a:pPr marL="342900" indent="-342900">
              <a:buFont typeface="+mj-lt"/>
              <a:buAutoNum type="arabicPeriod"/>
            </a:pPr>
            <a:r>
              <a:rPr kumimoji="1" lang="ja-JP" altLang="en-US" dirty="0"/>
              <a:t>対応デバイスの置き換えたもので、改めてシステムブロック図にします。</a:t>
            </a:r>
            <a:endParaRPr kumimoji="1" lang="en-US" altLang="ja-JP" dirty="0"/>
          </a:p>
          <a:p>
            <a:pPr marL="342900" indent="-342900">
              <a:buFont typeface="+mj-lt"/>
              <a:buAutoNum type="arabicPeriod"/>
            </a:pPr>
            <a:r>
              <a:rPr lang="ja-JP" altLang="en-US" dirty="0"/>
              <a:t>入力</a:t>
            </a:r>
            <a:r>
              <a:rPr lang="en-US" altLang="ja-JP" dirty="0"/>
              <a:t>/</a:t>
            </a:r>
            <a:r>
              <a:rPr lang="ja-JP" altLang="en-US" dirty="0"/>
              <a:t>出力部に関しては、必要に応じてコネクタ等の部品に置き換えてください。</a:t>
            </a:r>
            <a:endParaRPr lang="en-US" altLang="ja-JP" dirty="0"/>
          </a:p>
        </p:txBody>
      </p:sp>
      <p:sp>
        <p:nvSpPr>
          <p:cNvPr id="4" name="タイトル 3">
            <a:extLst>
              <a:ext uri="{FF2B5EF4-FFF2-40B4-BE49-F238E27FC236}">
                <a16:creationId xmlns:a16="http://schemas.microsoft.com/office/drawing/2014/main" id="{CF0EB1F7-C3F5-4605-A68E-0EE5EB7CD3F3}"/>
              </a:ext>
            </a:extLst>
          </p:cNvPr>
          <p:cNvSpPr>
            <a:spLocks noGrp="1"/>
          </p:cNvSpPr>
          <p:nvPr>
            <p:ph type="title"/>
          </p:nvPr>
        </p:nvSpPr>
        <p:spPr/>
        <p:txBody>
          <a:bodyPr/>
          <a:lstStyle/>
          <a:p>
            <a:r>
              <a:rPr lang="ja-JP" altLang="en-US" b="1" dirty="0"/>
              <a:t>システムブロック図の描き方④</a:t>
            </a:r>
            <a:endParaRPr kumimoji="1" lang="ja-JP" altLang="en-US" b="1" dirty="0"/>
          </a:p>
        </p:txBody>
      </p:sp>
      <p:sp>
        <p:nvSpPr>
          <p:cNvPr id="98" name="四角形: 角を丸くする 97">
            <a:extLst>
              <a:ext uri="{FF2B5EF4-FFF2-40B4-BE49-F238E27FC236}">
                <a16:creationId xmlns:a16="http://schemas.microsoft.com/office/drawing/2014/main" id="{82DB7E9D-C7A2-42F8-8D6C-4448FCEB6633}"/>
              </a:ext>
            </a:extLst>
          </p:cNvPr>
          <p:cNvSpPr/>
          <p:nvPr/>
        </p:nvSpPr>
        <p:spPr>
          <a:xfrm>
            <a:off x="551384" y="285296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地デジアンテナ入力</a:t>
            </a:r>
          </a:p>
        </p:txBody>
      </p:sp>
      <p:sp>
        <p:nvSpPr>
          <p:cNvPr id="99" name="四角形: 角を丸くする 98">
            <a:extLst>
              <a:ext uri="{FF2B5EF4-FFF2-40B4-BE49-F238E27FC236}">
                <a16:creationId xmlns:a16="http://schemas.microsoft.com/office/drawing/2014/main" id="{BE6A246B-8047-4B01-8DA6-95087D0E738E}"/>
              </a:ext>
            </a:extLst>
          </p:cNvPr>
          <p:cNvSpPr/>
          <p:nvPr/>
        </p:nvSpPr>
        <p:spPr>
          <a:xfrm>
            <a:off x="551933" y="321300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BS</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アンテナ入力</a:t>
            </a:r>
          </a:p>
        </p:txBody>
      </p:sp>
      <p:sp>
        <p:nvSpPr>
          <p:cNvPr id="100" name="四角形: 角を丸くする 99">
            <a:extLst>
              <a:ext uri="{FF2B5EF4-FFF2-40B4-BE49-F238E27FC236}">
                <a16:creationId xmlns:a16="http://schemas.microsoft.com/office/drawing/2014/main" id="{6EDAB955-0359-49D6-BD75-84965076CFC8}"/>
              </a:ext>
            </a:extLst>
          </p:cNvPr>
          <p:cNvSpPr/>
          <p:nvPr/>
        </p:nvSpPr>
        <p:spPr>
          <a:xfrm>
            <a:off x="551933" y="35730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入力①</a:t>
            </a:r>
          </a:p>
        </p:txBody>
      </p:sp>
      <p:sp>
        <p:nvSpPr>
          <p:cNvPr id="101" name="四角形: 角を丸くする 100">
            <a:extLst>
              <a:ext uri="{FF2B5EF4-FFF2-40B4-BE49-F238E27FC236}">
                <a16:creationId xmlns:a16="http://schemas.microsoft.com/office/drawing/2014/main" id="{C4F684F6-8240-4D0D-9EE7-7CFF94FD041E}"/>
              </a:ext>
            </a:extLst>
          </p:cNvPr>
          <p:cNvSpPr/>
          <p:nvPr/>
        </p:nvSpPr>
        <p:spPr>
          <a:xfrm>
            <a:off x="551933" y="501320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赤外線入力</a:t>
            </a:r>
          </a:p>
        </p:txBody>
      </p:sp>
      <p:sp>
        <p:nvSpPr>
          <p:cNvPr id="102" name="四角形: 角を丸くする 101">
            <a:extLst>
              <a:ext uri="{FF2B5EF4-FFF2-40B4-BE49-F238E27FC236}">
                <a16:creationId xmlns:a16="http://schemas.microsoft.com/office/drawing/2014/main" id="{E3BB52CC-A9DE-447F-9658-DCAF5296EACE}"/>
              </a:ext>
            </a:extLst>
          </p:cNvPr>
          <p:cNvSpPr/>
          <p:nvPr/>
        </p:nvSpPr>
        <p:spPr>
          <a:xfrm>
            <a:off x="1992093" y="2924960"/>
            <a:ext cx="791539" cy="1440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地デジチューナー</a:t>
            </a:r>
            <a:endParaRPr kumimoji="1" lang="en-US" altLang="ja-JP" sz="9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3" name="四角形: 角を丸くする 102">
            <a:extLst>
              <a:ext uri="{FF2B5EF4-FFF2-40B4-BE49-F238E27FC236}">
                <a16:creationId xmlns:a16="http://schemas.microsoft.com/office/drawing/2014/main" id="{99F86EBA-157F-44FF-A538-B63892358FF4}"/>
              </a:ext>
            </a:extLst>
          </p:cNvPr>
          <p:cNvSpPr/>
          <p:nvPr/>
        </p:nvSpPr>
        <p:spPr>
          <a:xfrm>
            <a:off x="1992093" y="3285000"/>
            <a:ext cx="791539" cy="144000"/>
          </a:xfrm>
          <a:prstGeom prst="roundRect">
            <a:avLst>
              <a:gd name="adj" fmla="val 14049"/>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BS</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チューナー</a:t>
            </a:r>
            <a:endParaRPr kumimoji="1" lang="en-US" altLang="ja-JP" sz="9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4" name="四角形: 角を丸くする 103">
            <a:extLst>
              <a:ext uri="{FF2B5EF4-FFF2-40B4-BE49-F238E27FC236}">
                <a16:creationId xmlns:a16="http://schemas.microsoft.com/office/drawing/2014/main" id="{B3C8D18C-63F8-4CF8-B973-A5E2A188EB4B}"/>
              </a:ext>
            </a:extLst>
          </p:cNvPr>
          <p:cNvSpPr/>
          <p:nvPr/>
        </p:nvSpPr>
        <p:spPr>
          <a:xfrm>
            <a:off x="4727848" y="2997000"/>
            <a:ext cx="1152128" cy="360000"/>
          </a:xfrm>
          <a:prstGeom prst="roundRect">
            <a:avLst>
              <a:gd name="adj" fmla="val 17909"/>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アップコンバート</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(720p/1080i </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4K)</a:t>
            </a:r>
          </a:p>
        </p:txBody>
      </p:sp>
      <p:sp>
        <p:nvSpPr>
          <p:cNvPr id="105" name="四角形: 角を丸くする 104">
            <a:extLst>
              <a:ext uri="{FF2B5EF4-FFF2-40B4-BE49-F238E27FC236}">
                <a16:creationId xmlns:a16="http://schemas.microsoft.com/office/drawing/2014/main" id="{39A4B25E-55A6-4B85-B890-F6927F774D20}"/>
              </a:ext>
            </a:extLst>
          </p:cNvPr>
          <p:cNvSpPr/>
          <p:nvPr/>
        </p:nvSpPr>
        <p:spPr>
          <a:xfrm>
            <a:off x="10416480" y="3068992"/>
            <a:ext cx="1296144" cy="216008"/>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4KLCD</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パネル</a:t>
            </a:r>
          </a:p>
        </p:txBody>
      </p:sp>
      <p:sp>
        <p:nvSpPr>
          <p:cNvPr id="106" name="四角形: 角を丸くする 105">
            <a:extLst>
              <a:ext uri="{FF2B5EF4-FFF2-40B4-BE49-F238E27FC236}">
                <a16:creationId xmlns:a16="http://schemas.microsoft.com/office/drawing/2014/main" id="{ACC89FAC-75F0-4A1D-8FBD-67BB0F2C73BC}"/>
              </a:ext>
            </a:extLst>
          </p:cNvPr>
          <p:cNvSpPr/>
          <p:nvPr/>
        </p:nvSpPr>
        <p:spPr>
          <a:xfrm>
            <a:off x="10416480" y="4005096"/>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スピーカ</a:t>
            </a:r>
          </a:p>
        </p:txBody>
      </p:sp>
      <p:sp>
        <p:nvSpPr>
          <p:cNvPr id="108" name="四角形: 角を丸くする 107">
            <a:extLst>
              <a:ext uri="{FF2B5EF4-FFF2-40B4-BE49-F238E27FC236}">
                <a16:creationId xmlns:a16="http://schemas.microsoft.com/office/drawing/2014/main" id="{B58893A9-8FE2-44DF-9288-C19CEC3A7481}"/>
              </a:ext>
            </a:extLst>
          </p:cNvPr>
          <p:cNvSpPr/>
          <p:nvPr/>
        </p:nvSpPr>
        <p:spPr>
          <a:xfrm>
            <a:off x="551933" y="393308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入力②</a:t>
            </a:r>
          </a:p>
        </p:txBody>
      </p:sp>
      <p:sp>
        <p:nvSpPr>
          <p:cNvPr id="109" name="四角形: 角を丸くする 108">
            <a:extLst>
              <a:ext uri="{FF2B5EF4-FFF2-40B4-BE49-F238E27FC236}">
                <a16:creationId xmlns:a16="http://schemas.microsoft.com/office/drawing/2014/main" id="{70A736DF-A9B7-40F5-8123-06F381AD05FB}"/>
              </a:ext>
            </a:extLst>
          </p:cNvPr>
          <p:cNvSpPr/>
          <p:nvPr/>
        </p:nvSpPr>
        <p:spPr>
          <a:xfrm>
            <a:off x="551933" y="429312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入力③</a:t>
            </a:r>
          </a:p>
        </p:txBody>
      </p:sp>
      <p:sp>
        <p:nvSpPr>
          <p:cNvPr id="111" name="四角形: 角を丸くする 110">
            <a:extLst>
              <a:ext uri="{FF2B5EF4-FFF2-40B4-BE49-F238E27FC236}">
                <a16:creationId xmlns:a16="http://schemas.microsoft.com/office/drawing/2014/main" id="{B1262079-E159-4F91-ADF4-F3DBD34599CA}"/>
              </a:ext>
            </a:extLst>
          </p:cNvPr>
          <p:cNvSpPr/>
          <p:nvPr/>
        </p:nvSpPr>
        <p:spPr>
          <a:xfrm>
            <a:off x="551933" y="4653200"/>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入力④</a:t>
            </a:r>
          </a:p>
        </p:txBody>
      </p:sp>
      <p:sp>
        <p:nvSpPr>
          <p:cNvPr id="112" name="四角形: 角を丸くする 111">
            <a:extLst>
              <a:ext uri="{FF2B5EF4-FFF2-40B4-BE49-F238E27FC236}">
                <a16:creationId xmlns:a16="http://schemas.microsoft.com/office/drawing/2014/main" id="{9F82D1C9-FBD0-4FC2-BB8A-578217E4BCA6}"/>
              </a:ext>
            </a:extLst>
          </p:cNvPr>
          <p:cNvSpPr/>
          <p:nvPr/>
        </p:nvSpPr>
        <p:spPr>
          <a:xfrm>
            <a:off x="10416480" y="4365136"/>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ヘッドホン出力</a:t>
            </a:r>
          </a:p>
        </p:txBody>
      </p:sp>
      <p:sp>
        <p:nvSpPr>
          <p:cNvPr id="114" name="四角形: 角を丸くする 113">
            <a:extLst>
              <a:ext uri="{FF2B5EF4-FFF2-40B4-BE49-F238E27FC236}">
                <a16:creationId xmlns:a16="http://schemas.microsoft.com/office/drawing/2014/main" id="{DCAE1852-67B0-4787-BB0A-D79A91FB91EF}"/>
              </a:ext>
            </a:extLst>
          </p:cNvPr>
          <p:cNvSpPr/>
          <p:nvPr/>
        </p:nvSpPr>
        <p:spPr>
          <a:xfrm>
            <a:off x="10416480" y="4725144"/>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光デジタル出力</a:t>
            </a:r>
          </a:p>
        </p:txBody>
      </p:sp>
      <p:sp>
        <p:nvSpPr>
          <p:cNvPr id="115" name="四角形: 角を丸くする 114">
            <a:extLst>
              <a:ext uri="{FF2B5EF4-FFF2-40B4-BE49-F238E27FC236}">
                <a16:creationId xmlns:a16="http://schemas.microsoft.com/office/drawing/2014/main" id="{9EE12F31-D82C-4398-B5DA-036EC1FBFF83}"/>
              </a:ext>
            </a:extLst>
          </p:cNvPr>
          <p:cNvSpPr/>
          <p:nvPr/>
        </p:nvSpPr>
        <p:spPr>
          <a:xfrm>
            <a:off x="10416480" y="3464968"/>
            <a:ext cx="1296144" cy="216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バックライト</a:t>
            </a:r>
          </a:p>
        </p:txBody>
      </p:sp>
      <p:sp>
        <p:nvSpPr>
          <p:cNvPr id="117" name="四角形: 角を丸くする 116">
            <a:extLst>
              <a:ext uri="{FF2B5EF4-FFF2-40B4-BE49-F238E27FC236}">
                <a16:creationId xmlns:a16="http://schemas.microsoft.com/office/drawing/2014/main" id="{3CEA1318-CD67-4405-939D-1FA99B21FCDC}"/>
              </a:ext>
            </a:extLst>
          </p:cNvPr>
          <p:cNvSpPr/>
          <p:nvPr/>
        </p:nvSpPr>
        <p:spPr>
          <a:xfrm>
            <a:off x="6888088" y="3429000"/>
            <a:ext cx="1008112"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バックライト制御</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18" name="四角形: 角を丸くする 117">
            <a:extLst>
              <a:ext uri="{FF2B5EF4-FFF2-40B4-BE49-F238E27FC236}">
                <a16:creationId xmlns:a16="http://schemas.microsoft.com/office/drawing/2014/main" id="{33E14DDC-F06D-4215-A203-D4D5814E350F}"/>
              </a:ext>
            </a:extLst>
          </p:cNvPr>
          <p:cNvSpPr/>
          <p:nvPr/>
        </p:nvSpPr>
        <p:spPr>
          <a:xfrm>
            <a:off x="551933" y="5373248"/>
            <a:ext cx="1296144" cy="288000"/>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電源入力</a:t>
            </a:r>
          </a:p>
        </p:txBody>
      </p:sp>
      <p:sp>
        <p:nvSpPr>
          <p:cNvPr id="120" name="テキスト ボックス 119">
            <a:extLst>
              <a:ext uri="{FF2B5EF4-FFF2-40B4-BE49-F238E27FC236}">
                <a16:creationId xmlns:a16="http://schemas.microsoft.com/office/drawing/2014/main" id="{FAF434B7-5998-4AAC-9672-A9B239274683}"/>
              </a:ext>
            </a:extLst>
          </p:cNvPr>
          <p:cNvSpPr txBox="1"/>
          <p:nvPr/>
        </p:nvSpPr>
        <p:spPr>
          <a:xfrm>
            <a:off x="551933" y="2564904"/>
            <a:ext cx="1296143"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入力</a:t>
            </a:r>
          </a:p>
        </p:txBody>
      </p:sp>
      <p:sp>
        <p:nvSpPr>
          <p:cNvPr id="122" name="テキスト ボックス 121">
            <a:extLst>
              <a:ext uri="{FF2B5EF4-FFF2-40B4-BE49-F238E27FC236}">
                <a16:creationId xmlns:a16="http://schemas.microsoft.com/office/drawing/2014/main" id="{A7C64BD7-3717-4EF5-8947-6CEF97CC4F40}"/>
              </a:ext>
            </a:extLst>
          </p:cNvPr>
          <p:cNvSpPr txBox="1"/>
          <p:nvPr/>
        </p:nvSpPr>
        <p:spPr>
          <a:xfrm>
            <a:off x="1991544" y="2564904"/>
            <a:ext cx="8289428"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機能</a:t>
            </a:r>
          </a:p>
        </p:txBody>
      </p:sp>
      <p:sp>
        <p:nvSpPr>
          <p:cNvPr id="123" name="テキスト ボックス 122">
            <a:extLst>
              <a:ext uri="{FF2B5EF4-FFF2-40B4-BE49-F238E27FC236}">
                <a16:creationId xmlns:a16="http://schemas.microsoft.com/office/drawing/2014/main" id="{23E3B63D-9DB1-4B28-BDAF-147ED5AD035A}"/>
              </a:ext>
            </a:extLst>
          </p:cNvPr>
          <p:cNvSpPr txBox="1"/>
          <p:nvPr/>
        </p:nvSpPr>
        <p:spPr>
          <a:xfrm>
            <a:off x="10416481" y="2564904"/>
            <a:ext cx="1296143" cy="15677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出力</a:t>
            </a:r>
          </a:p>
        </p:txBody>
      </p:sp>
      <p:cxnSp>
        <p:nvCxnSpPr>
          <p:cNvPr id="124" name="コネクタ: カギ線 123">
            <a:extLst>
              <a:ext uri="{FF2B5EF4-FFF2-40B4-BE49-F238E27FC236}">
                <a16:creationId xmlns:a16="http://schemas.microsoft.com/office/drawing/2014/main" id="{7DA1FEAD-5615-4572-8941-67E4CC5EC00D}"/>
              </a:ext>
            </a:extLst>
          </p:cNvPr>
          <p:cNvCxnSpPr>
            <a:cxnSpLocks/>
            <a:stCxn id="98" idx="3"/>
            <a:endCxn id="102" idx="1"/>
          </p:cNvCxnSpPr>
          <p:nvPr/>
        </p:nvCxnSpPr>
        <p:spPr>
          <a:xfrm flipV="1">
            <a:off x="1847528" y="2996960"/>
            <a:ext cx="144565" cy="8"/>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コネクタ: カギ線 124">
            <a:extLst>
              <a:ext uri="{FF2B5EF4-FFF2-40B4-BE49-F238E27FC236}">
                <a16:creationId xmlns:a16="http://schemas.microsoft.com/office/drawing/2014/main" id="{DD43FDC8-E3A4-46B3-9932-3496870C3E94}"/>
              </a:ext>
            </a:extLst>
          </p:cNvPr>
          <p:cNvCxnSpPr>
            <a:cxnSpLocks/>
            <a:stCxn id="99" idx="3"/>
            <a:endCxn id="103" idx="1"/>
          </p:cNvCxnSpPr>
          <p:nvPr/>
        </p:nvCxnSpPr>
        <p:spPr>
          <a:xfrm flipV="1">
            <a:off x="1848077" y="3357000"/>
            <a:ext cx="144016" cy="8"/>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6" name="四角形: 角を丸くする 125">
            <a:extLst>
              <a:ext uri="{FF2B5EF4-FFF2-40B4-BE49-F238E27FC236}">
                <a16:creationId xmlns:a16="http://schemas.microsoft.com/office/drawing/2014/main" id="{7E181439-2423-4130-8EA3-0B39E1E333E0}"/>
              </a:ext>
            </a:extLst>
          </p:cNvPr>
          <p:cNvSpPr/>
          <p:nvPr/>
        </p:nvSpPr>
        <p:spPr>
          <a:xfrm>
            <a:off x="3503712" y="2996960"/>
            <a:ext cx="1008112" cy="360032"/>
          </a:xfrm>
          <a:prstGeom prst="roundRect">
            <a:avLst>
              <a:gd name="adj" fmla="val 15262"/>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TV</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映像再生処理</a:t>
            </a:r>
            <a:endParaRPr kumimoji="1" lang="en-US" altLang="ja-JP" sz="9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(MPEG2</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Decode)</a:t>
            </a:r>
          </a:p>
        </p:txBody>
      </p:sp>
      <p:sp>
        <p:nvSpPr>
          <p:cNvPr id="127" name="四角形: 角を丸くする 126">
            <a:extLst>
              <a:ext uri="{FF2B5EF4-FFF2-40B4-BE49-F238E27FC236}">
                <a16:creationId xmlns:a16="http://schemas.microsoft.com/office/drawing/2014/main" id="{9DDF3633-5F4A-4BBC-9FD6-A6C20579B851}"/>
              </a:ext>
            </a:extLst>
          </p:cNvPr>
          <p:cNvSpPr/>
          <p:nvPr/>
        </p:nvSpPr>
        <p:spPr>
          <a:xfrm>
            <a:off x="6888088" y="2996993"/>
            <a:ext cx="1008112" cy="359999"/>
          </a:xfrm>
          <a:prstGeom prst="roundRect">
            <a:avLst>
              <a:gd name="adj" fmla="val 17248"/>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a:ea typeface="Meiryo UI"/>
                <a:cs typeface="+mn-cs"/>
              </a:rPr>
              <a:t>LCD</a:t>
            </a:r>
            <a:r>
              <a:rPr kumimoji="1" lang="ja-JP" altLang="en-US" sz="1050" b="0" i="0" u="none" strike="noStrike" kern="1200" cap="none" spc="0" normalizeH="0" baseline="0" noProof="0" dirty="0">
                <a:ln>
                  <a:noFill/>
                </a:ln>
                <a:solidFill>
                  <a:prstClr val="black"/>
                </a:solidFill>
                <a:effectLst/>
                <a:uLnTx/>
                <a:uFillTx/>
                <a:latin typeface="Meiryo UI"/>
                <a:ea typeface="Meiryo UI"/>
                <a:cs typeface="+mn-cs"/>
              </a:rPr>
              <a:t>パネル用</a:t>
            </a:r>
            <a:endParaRPr kumimoji="1" lang="en-US" altLang="ja-JP" sz="105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a:ea typeface="Meiryo UI"/>
                <a:cs typeface="+mn-cs"/>
              </a:rPr>
              <a:t>映像出力</a:t>
            </a:r>
            <a:endParaRPr kumimoji="1" lang="en-US" altLang="ja-JP" sz="105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28" name="コネクタ: カギ線 127">
            <a:extLst>
              <a:ext uri="{FF2B5EF4-FFF2-40B4-BE49-F238E27FC236}">
                <a16:creationId xmlns:a16="http://schemas.microsoft.com/office/drawing/2014/main" id="{A5AF97E6-F3E4-4DF5-A11B-938FC6036A13}"/>
              </a:ext>
            </a:extLst>
          </p:cNvPr>
          <p:cNvCxnSpPr>
            <a:cxnSpLocks/>
            <a:stCxn id="127" idx="3"/>
            <a:endCxn id="105" idx="1"/>
          </p:cNvCxnSpPr>
          <p:nvPr/>
        </p:nvCxnSpPr>
        <p:spPr>
          <a:xfrm>
            <a:off x="7896200" y="3176993"/>
            <a:ext cx="2520280" cy="3"/>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0" name="四角形: 角を丸くする 129">
            <a:extLst>
              <a:ext uri="{FF2B5EF4-FFF2-40B4-BE49-F238E27FC236}">
                <a16:creationId xmlns:a16="http://schemas.microsoft.com/office/drawing/2014/main" id="{08616B35-F4C8-4497-A4B9-40F4D11A6268}"/>
              </a:ext>
            </a:extLst>
          </p:cNvPr>
          <p:cNvSpPr/>
          <p:nvPr/>
        </p:nvSpPr>
        <p:spPr>
          <a:xfrm>
            <a:off x="1919536" y="3573016"/>
            <a:ext cx="1440160" cy="1367984"/>
          </a:xfrm>
          <a:prstGeom prst="roundRect">
            <a:avLst>
              <a:gd name="adj" fmla="val 5341"/>
            </a:avLst>
          </a:prstGeom>
          <a:solidFill>
            <a:schemeClr val="bg1">
              <a:lumMod val="6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HDMI</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セレクタ</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131" name="コネクタ: カギ線 130">
            <a:extLst>
              <a:ext uri="{FF2B5EF4-FFF2-40B4-BE49-F238E27FC236}">
                <a16:creationId xmlns:a16="http://schemas.microsoft.com/office/drawing/2014/main" id="{CC9963F5-6785-463D-8985-891DFCA749B0}"/>
              </a:ext>
            </a:extLst>
          </p:cNvPr>
          <p:cNvCxnSpPr>
            <a:cxnSpLocks/>
            <a:stCxn id="100" idx="3"/>
            <a:endCxn id="149" idx="1"/>
          </p:cNvCxnSpPr>
          <p:nvPr/>
        </p:nvCxnSpPr>
        <p:spPr>
          <a:xfrm flipV="1">
            <a:off x="1848077" y="3717040"/>
            <a:ext cx="71459" cy="8"/>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コネクタ: カギ線 132">
            <a:extLst>
              <a:ext uri="{FF2B5EF4-FFF2-40B4-BE49-F238E27FC236}">
                <a16:creationId xmlns:a16="http://schemas.microsoft.com/office/drawing/2014/main" id="{6F6D3F93-03D4-419C-802E-D6EAD223DCCE}"/>
              </a:ext>
            </a:extLst>
          </p:cNvPr>
          <p:cNvCxnSpPr>
            <a:cxnSpLocks/>
            <a:stCxn id="108" idx="3"/>
            <a:endCxn id="150" idx="1"/>
          </p:cNvCxnSpPr>
          <p:nvPr/>
        </p:nvCxnSpPr>
        <p:spPr>
          <a:xfrm flipV="1">
            <a:off x="1848077" y="4077080"/>
            <a:ext cx="71459" cy="8"/>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4" name="コネクタ: カギ線 133">
            <a:extLst>
              <a:ext uri="{FF2B5EF4-FFF2-40B4-BE49-F238E27FC236}">
                <a16:creationId xmlns:a16="http://schemas.microsoft.com/office/drawing/2014/main" id="{B04382A1-3364-46B2-A18C-CC06288C0FD1}"/>
              </a:ext>
            </a:extLst>
          </p:cNvPr>
          <p:cNvCxnSpPr>
            <a:cxnSpLocks/>
            <a:stCxn id="109" idx="3"/>
            <a:endCxn id="152" idx="1"/>
          </p:cNvCxnSpPr>
          <p:nvPr/>
        </p:nvCxnSpPr>
        <p:spPr>
          <a:xfrm flipV="1">
            <a:off x="1848077" y="4437104"/>
            <a:ext cx="71459" cy="24"/>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コネクタ: カギ線 137">
            <a:extLst>
              <a:ext uri="{FF2B5EF4-FFF2-40B4-BE49-F238E27FC236}">
                <a16:creationId xmlns:a16="http://schemas.microsoft.com/office/drawing/2014/main" id="{C2579F19-45C0-466C-87C6-D9D8770DA58B}"/>
              </a:ext>
            </a:extLst>
          </p:cNvPr>
          <p:cNvCxnSpPr>
            <a:cxnSpLocks/>
            <a:stCxn id="111" idx="3"/>
            <a:endCxn id="153" idx="1"/>
          </p:cNvCxnSpPr>
          <p:nvPr/>
        </p:nvCxnSpPr>
        <p:spPr>
          <a:xfrm flipV="1">
            <a:off x="1848077" y="4797144"/>
            <a:ext cx="71459" cy="5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92826757-54FD-469B-8B57-FF4A8518721D}"/>
              </a:ext>
            </a:extLst>
          </p:cNvPr>
          <p:cNvCxnSpPr>
            <a:cxnSpLocks/>
            <a:stCxn id="158" idx="3"/>
            <a:endCxn id="180" idx="4"/>
          </p:cNvCxnSpPr>
          <p:nvPr/>
        </p:nvCxnSpPr>
        <p:spPr>
          <a:xfrm flipV="1">
            <a:off x="4511824" y="3211392"/>
            <a:ext cx="108608" cy="1045725"/>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0" name="コネクタ: カギ線 139">
            <a:extLst>
              <a:ext uri="{FF2B5EF4-FFF2-40B4-BE49-F238E27FC236}">
                <a16:creationId xmlns:a16="http://schemas.microsoft.com/office/drawing/2014/main" id="{E6FD0FDD-6BDB-46A3-B209-B644A2C4EC99}"/>
              </a:ext>
            </a:extLst>
          </p:cNvPr>
          <p:cNvCxnSpPr>
            <a:cxnSpLocks/>
            <a:stCxn id="126" idx="3"/>
            <a:endCxn id="104" idx="1"/>
          </p:cNvCxnSpPr>
          <p:nvPr/>
        </p:nvCxnSpPr>
        <p:spPr>
          <a:xfrm>
            <a:off x="4511824" y="3176976"/>
            <a:ext cx="216024" cy="24"/>
          </a:xfrm>
          <a:prstGeom prst="bentConnector3">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四角形: 角を丸くする 140">
            <a:extLst>
              <a:ext uri="{FF2B5EF4-FFF2-40B4-BE49-F238E27FC236}">
                <a16:creationId xmlns:a16="http://schemas.microsoft.com/office/drawing/2014/main" id="{A910A567-676F-4009-8E52-3FABD919EB30}"/>
              </a:ext>
            </a:extLst>
          </p:cNvPr>
          <p:cNvSpPr/>
          <p:nvPr/>
        </p:nvSpPr>
        <p:spPr>
          <a:xfrm>
            <a:off x="5951984" y="2996984"/>
            <a:ext cx="862908" cy="360000"/>
          </a:xfrm>
          <a:prstGeom prst="roundRect">
            <a:avLst>
              <a:gd name="adj" fmla="val 22539"/>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a:ea typeface="Meiryo UI"/>
                <a:cs typeface="+mn-cs"/>
              </a:rPr>
              <a:t>映像補正処理</a:t>
            </a:r>
            <a:endParaRPr kumimoji="1" lang="en-US" altLang="ja-JP" sz="105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43" name="コネクタ: カギ線 142">
            <a:extLst>
              <a:ext uri="{FF2B5EF4-FFF2-40B4-BE49-F238E27FC236}">
                <a16:creationId xmlns:a16="http://schemas.microsoft.com/office/drawing/2014/main" id="{92BAF29C-D1F6-4DB3-A1FA-682F9AA34E35}"/>
              </a:ext>
            </a:extLst>
          </p:cNvPr>
          <p:cNvCxnSpPr>
            <a:cxnSpLocks/>
            <a:stCxn id="127" idx="1"/>
            <a:endCxn id="141" idx="3"/>
          </p:cNvCxnSpPr>
          <p:nvPr/>
        </p:nvCxnSpPr>
        <p:spPr>
          <a:xfrm rot="10800000">
            <a:off x="6814892" y="3176985"/>
            <a:ext cx="73196" cy="9"/>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コネクタ: カギ線 143">
            <a:extLst>
              <a:ext uri="{FF2B5EF4-FFF2-40B4-BE49-F238E27FC236}">
                <a16:creationId xmlns:a16="http://schemas.microsoft.com/office/drawing/2014/main" id="{87579543-4579-4A37-BF1B-68ED965B9487}"/>
              </a:ext>
            </a:extLst>
          </p:cNvPr>
          <p:cNvCxnSpPr>
            <a:cxnSpLocks/>
            <a:stCxn id="141" idx="1"/>
            <a:endCxn id="104" idx="3"/>
          </p:cNvCxnSpPr>
          <p:nvPr/>
        </p:nvCxnSpPr>
        <p:spPr>
          <a:xfrm rot="10800000" flipV="1">
            <a:off x="5879976" y="3176984"/>
            <a:ext cx="72008" cy="1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6" name="コネクタ: カギ線 145">
            <a:extLst>
              <a:ext uri="{FF2B5EF4-FFF2-40B4-BE49-F238E27FC236}">
                <a16:creationId xmlns:a16="http://schemas.microsoft.com/office/drawing/2014/main" id="{FDCBCCD7-768B-4A13-A8CC-EBA3E25E0659}"/>
              </a:ext>
            </a:extLst>
          </p:cNvPr>
          <p:cNvCxnSpPr>
            <a:cxnSpLocks/>
            <a:stCxn id="141" idx="2"/>
            <a:endCxn id="117" idx="1"/>
          </p:cNvCxnSpPr>
          <p:nvPr/>
        </p:nvCxnSpPr>
        <p:spPr>
          <a:xfrm rot="16200000" flipH="1">
            <a:off x="6527755" y="3212667"/>
            <a:ext cx="216016" cy="504650"/>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9" name="正方形/長方形 148">
            <a:extLst>
              <a:ext uri="{FF2B5EF4-FFF2-40B4-BE49-F238E27FC236}">
                <a16:creationId xmlns:a16="http://schemas.microsoft.com/office/drawing/2014/main" id="{6D283F1F-329E-4E3F-927C-7F0D23283ED3}"/>
              </a:ext>
            </a:extLst>
          </p:cNvPr>
          <p:cNvSpPr/>
          <p:nvPr/>
        </p:nvSpPr>
        <p:spPr>
          <a:xfrm>
            <a:off x="1919536" y="3645024"/>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150" name="正方形/長方形 149">
            <a:extLst>
              <a:ext uri="{FF2B5EF4-FFF2-40B4-BE49-F238E27FC236}">
                <a16:creationId xmlns:a16="http://schemas.microsoft.com/office/drawing/2014/main" id="{E5268323-7227-4D60-AD82-C475C3C3BE7E}"/>
              </a:ext>
            </a:extLst>
          </p:cNvPr>
          <p:cNvSpPr/>
          <p:nvPr/>
        </p:nvSpPr>
        <p:spPr>
          <a:xfrm>
            <a:off x="1919536" y="4005064"/>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152" name="正方形/長方形 151">
            <a:extLst>
              <a:ext uri="{FF2B5EF4-FFF2-40B4-BE49-F238E27FC236}">
                <a16:creationId xmlns:a16="http://schemas.microsoft.com/office/drawing/2014/main" id="{02F1E36F-D354-42A5-AC99-C4CAB13BFB4C}"/>
              </a:ext>
            </a:extLst>
          </p:cNvPr>
          <p:cNvSpPr/>
          <p:nvPr/>
        </p:nvSpPr>
        <p:spPr>
          <a:xfrm>
            <a:off x="1919536" y="4365088"/>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153" name="正方形/長方形 152">
            <a:extLst>
              <a:ext uri="{FF2B5EF4-FFF2-40B4-BE49-F238E27FC236}">
                <a16:creationId xmlns:a16="http://schemas.microsoft.com/office/drawing/2014/main" id="{35E7FCB3-F590-4097-BAFA-0036FBF2EDE3}"/>
              </a:ext>
            </a:extLst>
          </p:cNvPr>
          <p:cNvSpPr/>
          <p:nvPr/>
        </p:nvSpPr>
        <p:spPr>
          <a:xfrm>
            <a:off x="1919536" y="4725128"/>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54" name="コネクタ: カギ線 153">
            <a:extLst>
              <a:ext uri="{FF2B5EF4-FFF2-40B4-BE49-F238E27FC236}">
                <a16:creationId xmlns:a16="http://schemas.microsoft.com/office/drawing/2014/main" id="{A7C6A831-7131-4135-A378-43A08589333A}"/>
              </a:ext>
            </a:extLst>
          </p:cNvPr>
          <p:cNvCxnSpPr>
            <a:cxnSpLocks/>
            <a:stCxn id="102" idx="3"/>
            <a:endCxn id="103" idx="3"/>
          </p:cNvCxnSpPr>
          <p:nvPr/>
        </p:nvCxnSpPr>
        <p:spPr>
          <a:xfrm>
            <a:off x="2783632" y="2996960"/>
            <a:ext cx="12700" cy="360040"/>
          </a:xfrm>
          <a:prstGeom prst="bentConnector3">
            <a:avLst>
              <a:gd name="adj1" fmla="val 180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6" name="コネクタ: カギ線 155">
            <a:extLst>
              <a:ext uri="{FF2B5EF4-FFF2-40B4-BE49-F238E27FC236}">
                <a16:creationId xmlns:a16="http://schemas.microsoft.com/office/drawing/2014/main" id="{6E4CB254-BDB8-499C-8057-C20533740A94}"/>
              </a:ext>
            </a:extLst>
          </p:cNvPr>
          <p:cNvCxnSpPr>
            <a:cxnSpLocks/>
            <a:stCxn id="242" idx="3"/>
            <a:endCxn id="126" idx="1"/>
          </p:cNvCxnSpPr>
          <p:nvPr/>
        </p:nvCxnSpPr>
        <p:spPr>
          <a:xfrm>
            <a:off x="3287688" y="3176972"/>
            <a:ext cx="216024" cy="4"/>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8" name="四角形: 角を丸くする 157">
            <a:extLst>
              <a:ext uri="{FF2B5EF4-FFF2-40B4-BE49-F238E27FC236}">
                <a16:creationId xmlns:a16="http://schemas.microsoft.com/office/drawing/2014/main" id="{3522C7B2-9F99-43E9-A77D-8B824B01F8AB}"/>
              </a:ext>
            </a:extLst>
          </p:cNvPr>
          <p:cNvSpPr/>
          <p:nvPr/>
        </p:nvSpPr>
        <p:spPr>
          <a:xfrm>
            <a:off x="3503712" y="4005064"/>
            <a:ext cx="1008112" cy="504105"/>
          </a:xfrm>
          <a:prstGeom prst="roundRect">
            <a:avLst>
              <a:gd name="adj" fmla="val 11009"/>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HDMI</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入力</a:t>
            </a:r>
            <a:endParaRPr kumimoji="1" lang="en-US" altLang="ja-JP" sz="9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HDCP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HDMI</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CEC</a:t>
            </a:r>
          </a:p>
        </p:txBody>
      </p:sp>
      <p:cxnSp>
        <p:nvCxnSpPr>
          <p:cNvPr id="161" name="コネクタ: カギ線 160">
            <a:extLst>
              <a:ext uri="{FF2B5EF4-FFF2-40B4-BE49-F238E27FC236}">
                <a16:creationId xmlns:a16="http://schemas.microsoft.com/office/drawing/2014/main" id="{0AA90606-7D50-45B4-AABB-7C116BDB2C68}"/>
              </a:ext>
            </a:extLst>
          </p:cNvPr>
          <p:cNvCxnSpPr>
            <a:cxnSpLocks/>
            <a:stCxn id="130" idx="3"/>
            <a:endCxn id="158" idx="1"/>
          </p:cNvCxnSpPr>
          <p:nvPr/>
        </p:nvCxnSpPr>
        <p:spPr>
          <a:xfrm>
            <a:off x="3359696" y="4257008"/>
            <a:ext cx="144016" cy="109"/>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7" name="四角形: 角を丸くする 166">
            <a:extLst>
              <a:ext uri="{FF2B5EF4-FFF2-40B4-BE49-F238E27FC236}">
                <a16:creationId xmlns:a16="http://schemas.microsoft.com/office/drawing/2014/main" id="{06260103-45CB-4960-8B7D-14CC97F890DD}"/>
              </a:ext>
            </a:extLst>
          </p:cNvPr>
          <p:cNvSpPr/>
          <p:nvPr/>
        </p:nvSpPr>
        <p:spPr>
          <a:xfrm>
            <a:off x="6744072" y="4725176"/>
            <a:ext cx="1152127"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a:ea typeface="Meiryo UI"/>
                <a:cs typeface="+mn-cs"/>
              </a:rPr>
              <a:t>SPDIF</a:t>
            </a: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出力</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68" name="コネクタ: カギ線 167">
            <a:extLst>
              <a:ext uri="{FF2B5EF4-FFF2-40B4-BE49-F238E27FC236}">
                <a16:creationId xmlns:a16="http://schemas.microsoft.com/office/drawing/2014/main" id="{1E7A6568-DF3E-43D9-88DB-88DF4CCF1DCB}"/>
              </a:ext>
            </a:extLst>
          </p:cNvPr>
          <p:cNvCxnSpPr>
            <a:cxnSpLocks/>
            <a:stCxn id="167" idx="3"/>
            <a:endCxn id="114" idx="1"/>
          </p:cNvCxnSpPr>
          <p:nvPr/>
        </p:nvCxnSpPr>
        <p:spPr>
          <a:xfrm flipV="1">
            <a:off x="7896199" y="4869144"/>
            <a:ext cx="2520281"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5" name="コネクタ: カギ線 174">
            <a:extLst>
              <a:ext uri="{FF2B5EF4-FFF2-40B4-BE49-F238E27FC236}">
                <a16:creationId xmlns:a16="http://schemas.microsoft.com/office/drawing/2014/main" id="{7B94A873-0803-4F92-BD30-62A1A56DF85B}"/>
              </a:ext>
            </a:extLst>
          </p:cNvPr>
          <p:cNvCxnSpPr>
            <a:cxnSpLocks/>
            <a:stCxn id="176" idx="0"/>
            <a:endCxn id="126" idx="2"/>
          </p:cNvCxnSpPr>
          <p:nvPr/>
        </p:nvCxnSpPr>
        <p:spPr>
          <a:xfrm rot="16200000" flipV="1">
            <a:off x="4295659" y="3069101"/>
            <a:ext cx="1475852" cy="2051633"/>
          </a:xfrm>
          <a:prstGeom prst="bentConnector3">
            <a:avLst>
              <a:gd name="adj1" fmla="val 9027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6" name="楕円 175">
            <a:extLst>
              <a:ext uri="{FF2B5EF4-FFF2-40B4-BE49-F238E27FC236}">
                <a16:creationId xmlns:a16="http://schemas.microsoft.com/office/drawing/2014/main" id="{4EDA3B41-DF47-4ACE-8772-B1219AA3ED25}"/>
              </a:ext>
            </a:extLst>
          </p:cNvPr>
          <p:cNvSpPr/>
          <p:nvPr/>
        </p:nvSpPr>
        <p:spPr>
          <a:xfrm>
            <a:off x="6023992" y="4832844"/>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77" name="コネクタ: カギ線 176">
            <a:extLst>
              <a:ext uri="{FF2B5EF4-FFF2-40B4-BE49-F238E27FC236}">
                <a16:creationId xmlns:a16="http://schemas.microsoft.com/office/drawing/2014/main" id="{8D345A2A-A1B4-40AE-BD0A-12A62599D35B}"/>
              </a:ext>
            </a:extLst>
          </p:cNvPr>
          <p:cNvCxnSpPr>
            <a:cxnSpLocks/>
            <a:stCxn id="176" idx="2"/>
            <a:endCxn id="158" idx="2"/>
          </p:cNvCxnSpPr>
          <p:nvPr/>
        </p:nvCxnSpPr>
        <p:spPr>
          <a:xfrm rot="10800000">
            <a:off x="4007768" y="4509170"/>
            <a:ext cx="2016224" cy="359655"/>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9" name="コネクタ: カギ線 178">
            <a:extLst>
              <a:ext uri="{FF2B5EF4-FFF2-40B4-BE49-F238E27FC236}">
                <a16:creationId xmlns:a16="http://schemas.microsoft.com/office/drawing/2014/main" id="{DD29B8CF-1140-4B0D-B750-9C44B986E43C}"/>
              </a:ext>
            </a:extLst>
          </p:cNvPr>
          <p:cNvCxnSpPr>
            <a:cxnSpLocks/>
            <a:stCxn id="167" idx="1"/>
            <a:endCxn id="176" idx="6"/>
          </p:cNvCxnSpPr>
          <p:nvPr/>
        </p:nvCxnSpPr>
        <p:spPr>
          <a:xfrm rot="10800000">
            <a:off x="6094810" y="4868824"/>
            <a:ext cx="649263" cy="35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0" name="楕円 179">
            <a:extLst>
              <a:ext uri="{FF2B5EF4-FFF2-40B4-BE49-F238E27FC236}">
                <a16:creationId xmlns:a16="http://schemas.microsoft.com/office/drawing/2014/main" id="{5EF38FD0-8E62-4756-AB48-79C24639729D}"/>
              </a:ext>
            </a:extLst>
          </p:cNvPr>
          <p:cNvSpPr/>
          <p:nvPr/>
        </p:nvSpPr>
        <p:spPr>
          <a:xfrm>
            <a:off x="4585023" y="3139433"/>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82" name="コネクタ: カギ線 181">
            <a:extLst>
              <a:ext uri="{FF2B5EF4-FFF2-40B4-BE49-F238E27FC236}">
                <a16:creationId xmlns:a16="http://schemas.microsoft.com/office/drawing/2014/main" id="{50A13A4C-81EB-4258-976B-B391238E0606}"/>
              </a:ext>
            </a:extLst>
          </p:cNvPr>
          <p:cNvCxnSpPr>
            <a:cxnSpLocks/>
            <a:stCxn id="117" idx="3"/>
            <a:endCxn id="115" idx="1"/>
          </p:cNvCxnSpPr>
          <p:nvPr/>
        </p:nvCxnSpPr>
        <p:spPr>
          <a:xfrm flipV="1">
            <a:off x="7896200" y="3572968"/>
            <a:ext cx="2520280"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6" name="コネクタ: カギ線 185">
            <a:extLst>
              <a:ext uri="{FF2B5EF4-FFF2-40B4-BE49-F238E27FC236}">
                <a16:creationId xmlns:a16="http://schemas.microsoft.com/office/drawing/2014/main" id="{1201D8F7-9D73-4893-9F23-199A3B740B58}"/>
              </a:ext>
            </a:extLst>
          </p:cNvPr>
          <p:cNvCxnSpPr>
            <a:cxnSpLocks/>
            <a:stCxn id="101" idx="3"/>
            <a:endCxn id="254" idx="1"/>
          </p:cNvCxnSpPr>
          <p:nvPr/>
        </p:nvCxnSpPr>
        <p:spPr>
          <a:xfrm flipV="1">
            <a:off x="1848077" y="5157176"/>
            <a:ext cx="71459"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7" name="四角形: 角を丸くする 186">
            <a:extLst>
              <a:ext uri="{FF2B5EF4-FFF2-40B4-BE49-F238E27FC236}">
                <a16:creationId xmlns:a16="http://schemas.microsoft.com/office/drawing/2014/main" id="{C5ED7734-E261-4027-9C88-206337313164}"/>
              </a:ext>
            </a:extLst>
          </p:cNvPr>
          <p:cNvSpPr/>
          <p:nvPr/>
        </p:nvSpPr>
        <p:spPr>
          <a:xfrm>
            <a:off x="4727848" y="4005064"/>
            <a:ext cx="1152128" cy="504056"/>
          </a:xfrm>
          <a:prstGeom prst="roundRect">
            <a:avLst>
              <a:gd name="adj" fmla="val 15262"/>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システム制御</a:t>
            </a:r>
            <a:endParaRPr kumimoji="1" lang="en-US" altLang="ja-JP" sz="9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(CPU)</a:t>
            </a:r>
          </a:p>
        </p:txBody>
      </p:sp>
      <p:sp>
        <p:nvSpPr>
          <p:cNvPr id="188" name="四角形: 角を丸くする 187">
            <a:extLst>
              <a:ext uri="{FF2B5EF4-FFF2-40B4-BE49-F238E27FC236}">
                <a16:creationId xmlns:a16="http://schemas.microsoft.com/office/drawing/2014/main" id="{1BF19340-93C5-4DAE-BEEF-0011F69CFA9B}"/>
              </a:ext>
            </a:extLst>
          </p:cNvPr>
          <p:cNvSpPr/>
          <p:nvPr/>
        </p:nvSpPr>
        <p:spPr>
          <a:xfrm>
            <a:off x="1991544" y="5373216"/>
            <a:ext cx="1296144" cy="288000"/>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a:ln>
                  <a:noFill/>
                </a:ln>
                <a:solidFill>
                  <a:srgbClr val="FFFFFF"/>
                </a:solidFill>
                <a:effectLst/>
                <a:uLnTx/>
                <a:uFillTx/>
                <a:latin typeface="Meiryo UI"/>
                <a:ea typeface="Meiryo UI"/>
                <a:cs typeface="+mn-cs"/>
              </a:rPr>
              <a:t>AC/DC</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189" name="四角形: 角を丸くする 188">
            <a:extLst>
              <a:ext uri="{FF2B5EF4-FFF2-40B4-BE49-F238E27FC236}">
                <a16:creationId xmlns:a16="http://schemas.microsoft.com/office/drawing/2014/main" id="{8B62B6B6-22EF-45A0-9C01-6B16A61622FC}"/>
              </a:ext>
            </a:extLst>
          </p:cNvPr>
          <p:cNvSpPr/>
          <p:nvPr/>
        </p:nvSpPr>
        <p:spPr>
          <a:xfrm>
            <a:off x="3431704" y="5301208"/>
            <a:ext cx="1296144" cy="432016"/>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DC/DC</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昇圧</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(LED</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ドライバ</a:t>
            </a: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a:t>
            </a:r>
          </a:p>
        </p:txBody>
      </p:sp>
      <p:sp>
        <p:nvSpPr>
          <p:cNvPr id="190" name="四角形: 角を丸くする 189">
            <a:extLst>
              <a:ext uri="{FF2B5EF4-FFF2-40B4-BE49-F238E27FC236}">
                <a16:creationId xmlns:a16="http://schemas.microsoft.com/office/drawing/2014/main" id="{304D0373-5080-40D5-BD3F-EAA44E4ABBDC}"/>
              </a:ext>
            </a:extLst>
          </p:cNvPr>
          <p:cNvSpPr/>
          <p:nvPr/>
        </p:nvSpPr>
        <p:spPr>
          <a:xfrm>
            <a:off x="3431704" y="5805264"/>
            <a:ext cx="1296144" cy="575729"/>
          </a:xfrm>
          <a:prstGeom prst="roundRect">
            <a:avLst>
              <a:gd name="adj" fmla="val 5341"/>
            </a:avLst>
          </a:prstGeom>
          <a:solidFill>
            <a:schemeClr val="bg1">
              <a:lumMod val="65000"/>
            </a:schemeClr>
          </a:solidFill>
          <a:ln w="38100">
            <a:solidFill>
              <a:srgbClr val="F4C23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DC/DC</a:t>
            </a:r>
            <a:r>
              <a:rPr kumimoji="1" lang="ja-JP" altLang="en-US" sz="1050" b="0" i="0" u="none" strike="noStrike" kern="1200" cap="none" spc="0" normalizeH="0" baseline="0" noProof="0" dirty="0">
                <a:ln>
                  <a:noFill/>
                </a:ln>
                <a:solidFill>
                  <a:srgbClr val="FFFFFF"/>
                </a:solidFill>
                <a:effectLst/>
                <a:uLnTx/>
                <a:uFillTx/>
                <a:latin typeface="Meiryo UI"/>
                <a:ea typeface="Meiryo UI"/>
                <a:cs typeface="+mn-cs"/>
              </a:rPr>
              <a:t>降圧</a:t>
            </a:r>
            <a:endParaRPr kumimoji="1" lang="en-US" altLang="ja-JP" sz="1050" b="0" i="0" u="none" strike="noStrike" kern="1200" cap="none" spc="0" normalizeH="0" baseline="0" noProof="0" dirty="0">
              <a:ln>
                <a:noFill/>
              </a:ln>
              <a:solidFill>
                <a:srgbClr val="FFFFFF"/>
              </a:solidFill>
              <a:effectLst/>
              <a:uLnTx/>
              <a:uFillTx/>
              <a:latin typeface="Meiryo UI"/>
              <a:ea typeface="Meiryo UI"/>
              <a:cs typeface="+mn-cs"/>
            </a:endParaRPr>
          </a:p>
        </p:txBody>
      </p:sp>
      <p:cxnSp>
        <p:nvCxnSpPr>
          <p:cNvPr id="191" name="コネクタ: カギ線 190">
            <a:extLst>
              <a:ext uri="{FF2B5EF4-FFF2-40B4-BE49-F238E27FC236}">
                <a16:creationId xmlns:a16="http://schemas.microsoft.com/office/drawing/2014/main" id="{F371A62D-2E68-410C-86E1-72253B44A3D7}"/>
              </a:ext>
            </a:extLst>
          </p:cNvPr>
          <p:cNvCxnSpPr>
            <a:cxnSpLocks/>
            <a:stCxn id="118" idx="3"/>
            <a:endCxn id="188" idx="1"/>
          </p:cNvCxnSpPr>
          <p:nvPr/>
        </p:nvCxnSpPr>
        <p:spPr>
          <a:xfrm flipV="1">
            <a:off x="1848077" y="5517216"/>
            <a:ext cx="143467"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2" name="コネクタ: カギ線 191">
            <a:extLst>
              <a:ext uri="{FF2B5EF4-FFF2-40B4-BE49-F238E27FC236}">
                <a16:creationId xmlns:a16="http://schemas.microsoft.com/office/drawing/2014/main" id="{1084C137-A347-4081-A8A3-33E957FD9D11}"/>
              </a:ext>
            </a:extLst>
          </p:cNvPr>
          <p:cNvCxnSpPr>
            <a:cxnSpLocks/>
            <a:stCxn id="188" idx="3"/>
            <a:endCxn id="189" idx="1"/>
          </p:cNvCxnSpPr>
          <p:nvPr/>
        </p:nvCxnSpPr>
        <p:spPr>
          <a:xfrm>
            <a:off x="3287688" y="5517216"/>
            <a:ext cx="144016" cy="1270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3" name="コネクタ: カギ線 192">
            <a:extLst>
              <a:ext uri="{FF2B5EF4-FFF2-40B4-BE49-F238E27FC236}">
                <a16:creationId xmlns:a16="http://schemas.microsoft.com/office/drawing/2014/main" id="{4E24A842-692C-4590-96B1-75B1E216FD2A}"/>
              </a:ext>
            </a:extLst>
          </p:cNvPr>
          <p:cNvCxnSpPr>
            <a:cxnSpLocks/>
            <a:stCxn id="188" idx="3"/>
            <a:endCxn id="190" idx="1"/>
          </p:cNvCxnSpPr>
          <p:nvPr/>
        </p:nvCxnSpPr>
        <p:spPr>
          <a:xfrm>
            <a:off x="3287688" y="5517216"/>
            <a:ext cx="144016" cy="575913"/>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4" name="楕円 193">
            <a:extLst>
              <a:ext uri="{FF2B5EF4-FFF2-40B4-BE49-F238E27FC236}">
                <a16:creationId xmlns:a16="http://schemas.microsoft.com/office/drawing/2014/main" id="{8BC14D30-9B56-4B2C-B0A7-EF4671547280}"/>
              </a:ext>
            </a:extLst>
          </p:cNvPr>
          <p:cNvSpPr/>
          <p:nvPr/>
        </p:nvSpPr>
        <p:spPr>
          <a:xfrm>
            <a:off x="3323403" y="5491312"/>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196" name="コネクタ: カギ線 195">
            <a:extLst>
              <a:ext uri="{FF2B5EF4-FFF2-40B4-BE49-F238E27FC236}">
                <a16:creationId xmlns:a16="http://schemas.microsoft.com/office/drawing/2014/main" id="{B049C5F4-0CCF-4156-88D6-F5349A208D4B}"/>
              </a:ext>
            </a:extLst>
          </p:cNvPr>
          <p:cNvCxnSpPr>
            <a:cxnSpLocks/>
            <a:stCxn id="189" idx="3"/>
            <a:endCxn id="197" idx="1"/>
          </p:cNvCxnSpPr>
          <p:nvPr/>
        </p:nvCxnSpPr>
        <p:spPr>
          <a:xfrm flipV="1">
            <a:off x="4727848" y="5517064"/>
            <a:ext cx="144015" cy="15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7" name="テキスト ボックス 196">
            <a:extLst>
              <a:ext uri="{FF2B5EF4-FFF2-40B4-BE49-F238E27FC236}">
                <a16:creationId xmlns:a16="http://schemas.microsoft.com/office/drawing/2014/main" id="{14A1A450-7C98-4031-89F7-59D92D59C735}"/>
              </a:ext>
            </a:extLst>
          </p:cNvPr>
          <p:cNvSpPr txBox="1"/>
          <p:nvPr/>
        </p:nvSpPr>
        <p:spPr>
          <a:xfrm>
            <a:off x="4871863" y="5445224"/>
            <a:ext cx="1080121"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バックライト用電源</a:t>
            </a:r>
          </a:p>
        </p:txBody>
      </p:sp>
      <p:sp>
        <p:nvSpPr>
          <p:cNvPr id="200" name="テキスト ボックス 199">
            <a:extLst>
              <a:ext uri="{FF2B5EF4-FFF2-40B4-BE49-F238E27FC236}">
                <a16:creationId xmlns:a16="http://schemas.microsoft.com/office/drawing/2014/main" id="{CCC4437C-FCCE-4813-B4CB-A4BEE7E9DCD1}"/>
              </a:ext>
            </a:extLst>
          </p:cNvPr>
          <p:cNvSpPr txBox="1"/>
          <p:nvPr/>
        </p:nvSpPr>
        <p:spPr>
          <a:xfrm>
            <a:off x="9336360" y="3284984"/>
            <a:ext cx="1080120"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バックライト用電源</a:t>
            </a:r>
          </a:p>
        </p:txBody>
      </p:sp>
      <p:cxnSp>
        <p:nvCxnSpPr>
          <p:cNvPr id="201" name="コネクタ: カギ線 200">
            <a:extLst>
              <a:ext uri="{FF2B5EF4-FFF2-40B4-BE49-F238E27FC236}">
                <a16:creationId xmlns:a16="http://schemas.microsoft.com/office/drawing/2014/main" id="{9D72B590-23ED-4E42-B183-F4EC9AD4C38A}"/>
              </a:ext>
            </a:extLst>
          </p:cNvPr>
          <p:cNvCxnSpPr>
            <a:cxnSpLocks/>
            <a:stCxn id="200" idx="3"/>
            <a:endCxn id="115" idx="0"/>
          </p:cNvCxnSpPr>
          <p:nvPr/>
        </p:nvCxnSpPr>
        <p:spPr>
          <a:xfrm>
            <a:off x="10416480" y="3356824"/>
            <a:ext cx="648072" cy="108144"/>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6" name="テキスト ボックス 205">
            <a:extLst>
              <a:ext uri="{FF2B5EF4-FFF2-40B4-BE49-F238E27FC236}">
                <a16:creationId xmlns:a16="http://schemas.microsoft.com/office/drawing/2014/main" id="{2678D2E6-79E0-409F-AE48-41B3FCEC9A04}"/>
              </a:ext>
            </a:extLst>
          </p:cNvPr>
          <p:cNvSpPr txBox="1"/>
          <p:nvPr/>
        </p:nvSpPr>
        <p:spPr>
          <a:xfrm>
            <a:off x="4871865" y="5805601"/>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9" name="テキスト ボックス 208">
            <a:extLst>
              <a:ext uri="{FF2B5EF4-FFF2-40B4-BE49-F238E27FC236}">
                <a16:creationId xmlns:a16="http://schemas.microsoft.com/office/drawing/2014/main" id="{05CB6FC5-A843-4B8C-BBFE-D2E3A47E514B}"/>
              </a:ext>
            </a:extLst>
          </p:cNvPr>
          <p:cNvSpPr txBox="1"/>
          <p:nvPr/>
        </p:nvSpPr>
        <p:spPr>
          <a:xfrm>
            <a:off x="4871865" y="5949281"/>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0" name="テキスト ボックス 209">
            <a:extLst>
              <a:ext uri="{FF2B5EF4-FFF2-40B4-BE49-F238E27FC236}">
                <a16:creationId xmlns:a16="http://schemas.microsoft.com/office/drawing/2014/main" id="{B66171D1-2F37-4FC5-B4CB-898EFDD9C85A}"/>
              </a:ext>
            </a:extLst>
          </p:cNvPr>
          <p:cNvSpPr txBox="1"/>
          <p:nvPr/>
        </p:nvSpPr>
        <p:spPr>
          <a:xfrm>
            <a:off x="4871865" y="6093297"/>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1.8V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1" name="テキスト ボックス 210">
            <a:extLst>
              <a:ext uri="{FF2B5EF4-FFF2-40B4-BE49-F238E27FC236}">
                <a16:creationId xmlns:a16="http://schemas.microsoft.com/office/drawing/2014/main" id="{52AE70E4-B3AE-4C6C-801D-8A850D9371BA}"/>
              </a:ext>
            </a:extLst>
          </p:cNvPr>
          <p:cNvSpPr txBox="1"/>
          <p:nvPr/>
        </p:nvSpPr>
        <p:spPr>
          <a:xfrm>
            <a:off x="4871865" y="6237313"/>
            <a:ext cx="504055" cy="143680"/>
          </a:xfrm>
          <a:prstGeom prst="rect">
            <a:avLst/>
          </a:prstGeom>
          <a:noFill/>
        </p:spPr>
        <p:txBody>
          <a:bodyPr wrap="square" lIns="0" tIns="0" rIns="0" bIns="0" rtlCol="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1.2V</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6" name="正方形/長方形 215">
            <a:extLst>
              <a:ext uri="{FF2B5EF4-FFF2-40B4-BE49-F238E27FC236}">
                <a16:creationId xmlns:a16="http://schemas.microsoft.com/office/drawing/2014/main" id="{CE0F304F-107F-467C-BE8F-29AF426D4C2C}"/>
              </a:ext>
            </a:extLst>
          </p:cNvPr>
          <p:cNvSpPr/>
          <p:nvPr/>
        </p:nvSpPr>
        <p:spPr>
          <a:xfrm>
            <a:off x="4655840" y="5805265"/>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217" name="コネクタ: カギ線 216">
            <a:extLst>
              <a:ext uri="{FF2B5EF4-FFF2-40B4-BE49-F238E27FC236}">
                <a16:creationId xmlns:a16="http://schemas.microsoft.com/office/drawing/2014/main" id="{56A848F5-99E4-46D6-8B99-D6FADBB0861B}"/>
              </a:ext>
            </a:extLst>
          </p:cNvPr>
          <p:cNvCxnSpPr>
            <a:cxnSpLocks/>
            <a:stCxn id="216" idx="3"/>
            <a:endCxn id="206" idx="1"/>
          </p:cNvCxnSpPr>
          <p:nvPr/>
        </p:nvCxnSpPr>
        <p:spPr>
          <a:xfrm>
            <a:off x="4727848" y="5877281"/>
            <a:ext cx="144017" cy="16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8" name="正方形/長方形 217">
            <a:extLst>
              <a:ext uri="{FF2B5EF4-FFF2-40B4-BE49-F238E27FC236}">
                <a16:creationId xmlns:a16="http://schemas.microsoft.com/office/drawing/2014/main" id="{DBF95A10-D5AD-47CB-B90E-29D419D19FB8}"/>
              </a:ext>
            </a:extLst>
          </p:cNvPr>
          <p:cNvSpPr/>
          <p:nvPr/>
        </p:nvSpPr>
        <p:spPr>
          <a:xfrm>
            <a:off x="4655840" y="5949281"/>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220" name="正方形/長方形 219">
            <a:extLst>
              <a:ext uri="{FF2B5EF4-FFF2-40B4-BE49-F238E27FC236}">
                <a16:creationId xmlns:a16="http://schemas.microsoft.com/office/drawing/2014/main" id="{3DCEC2C6-AD7A-49B7-BFB4-88C55499DFF1}"/>
              </a:ext>
            </a:extLst>
          </p:cNvPr>
          <p:cNvSpPr/>
          <p:nvPr/>
        </p:nvSpPr>
        <p:spPr>
          <a:xfrm>
            <a:off x="4655840" y="6093297"/>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221" name="正方形/長方形 220">
            <a:extLst>
              <a:ext uri="{FF2B5EF4-FFF2-40B4-BE49-F238E27FC236}">
                <a16:creationId xmlns:a16="http://schemas.microsoft.com/office/drawing/2014/main" id="{22983277-7A54-4111-864A-62407B9CFF28}"/>
              </a:ext>
            </a:extLst>
          </p:cNvPr>
          <p:cNvSpPr/>
          <p:nvPr/>
        </p:nvSpPr>
        <p:spPr>
          <a:xfrm>
            <a:off x="4655840" y="6237313"/>
            <a:ext cx="72008" cy="144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cxnSp>
        <p:nvCxnSpPr>
          <p:cNvPr id="223" name="コネクタ: カギ線 222">
            <a:extLst>
              <a:ext uri="{FF2B5EF4-FFF2-40B4-BE49-F238E27FC236}">
                <a16:creationId xmlns:a16="http://schemas.microsoft.com/office/drawing/2014/main" id="{EBE20654-561D-4CB9-AA53-2C1490882C43}"/>
              </a:ext>
            </a:extLst>
          </p:cNvPr>
          <p:cNvCxnSpPr>
            <a:cxnSpLocks/>
            <a:stCxn id="218" idx="3"/>
            <a:endCxn id="209" idx="1"/>
          </p:cNvCxnSpPr>
          <p:nvPr/>
        </p:nvCxnSpPr>
        <p:spPr>
          <a:xfrm flipV="1">
            <a:off x="4727848" y="6021121"/>
            <a:ext cx="144017" cy="17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4" name="コネクタ: カギ線 223">
            <a:extLst>
              <a:ext uri="{FF2B5EF4-FFF2-40B4-BE49-F238E27FC236}">
                <a16:creationId xmlns:a16="http://schemas.microsoft.com/office/drawing/2014/main" id="{56E52783-6136-4C2B-8331-975A53F0D927}"/>
              </a:ext>
            </a:extLst>
          </p:cNvPr>
          <p:cNvCxnSpPr>
            <a:cxnSpLocks/>
            <a:stCxn id="220" idx="3"/>
            <a:endCxn id="210" idx="1"/>
          </p:cNvCxnSpPr>
          <p:nvPr/>
        </p:nvCxnSpPr>
        <p:spPr>
          <a:xfrm flipV="1">
            <a:off x="4727848" y="6165137"/>
            <a:ext cx="144017" cy="17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5" name="コネクタ: カギ線 224">
            <a:extLst>
              <a:ext uri="{FF2B5EF4-FFF2-40B4-BE49-F238E27FC236}">
                <a16:creationId xmlns:a16="http://schemas.microsoft.com/office/drawing/2014/main" id="{B5613E27-5ACD-4C02-AC99-76AB19A79AFB}"/>
              </a:ext>
            </a:extLst>
          </p:cNvPr>
          <p:cNvCxnSpPr>
            <a:cxnSpLocks/>
            <a:stCxn id="221" idx="3"/>
            <a:endCxn id="211" idx="1"/>
          </p:cNvCxnSpPr>
          <p:nvPr/>
        </p:nvCxnSpPr>
        <p:spPr>
          <a:xfrm flipV="1">
            <a:off x="4727848" y="6309153"/>
            <a:ext cx="144017" cy="176"/>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42" name="四角形: 角を丸くする 241">
            <a:extLst>
              <a:ext uri="{FF2B5EF4-FFF2-40B4-BE49-F238E27FC236}">
                <a16:creationId xmlns:a16="http://schemas.microsoft.com/office/drawing/2014/main" id="{3B81F5CA-73BB-492B-91BF-12D35C0D1E21}"/>
              </a:ext>
            </a:extLst>
          </p:cNvPr>
          <p:cNvSpPr/>
          <p:nvPr/>
        </p:nvSpPr>
        <p:spPr>
          <a:xfrm>
            <a:off x="2856189" y="2924944"/>
            <a:ext cx="431499" cy="504056"/>
          </a:xfrm>
          <a:prstGeom prst="roundRect">
            <a:avLst>
              <a:gd name="adj" fmla="val 15563"/>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セレクタ</a:t>
            </a:r>
            <a:endParaRPr kumimoji="1" lang="en-US" altLang="ja-JP" sz="9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4" name="四角形: 角を丸くする 253">
            <a:extLst>
              <a:ext uri="{FF2B5EF4-FFF2-40B4-BE49-F238E27FC236}">
                <a16:creationId xmlns:a16="http://schemas.microsoft.com/office/drawing/2014/main" id="{7D5A385F-36C6-418E-B920-8041B40BBC10}"/>
              </a:ext>
            </a:extLst>
          </p:cNvPr>
          <p:cNvSpPr/>
          <p:nvPr/>
        </p:nvSpPr>
        <p:spPr>
          <a:xfrm>
            <a:off x="1919536" y="5013176"/>
            <a:ext cx="1440160" cy="288000"/>
          </a:xfrm>
          <a:prstGeom prst="roundRect">
            <a:avLst>
              <a:gd name="adj" fmla="val 24663"/>
            </a:avLst>
          </a:prstGeom>
          <a:solidFill>
            <a:schemeClr val="bg1">
              <a:lumMod val="6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FFFFFF"/>
                </a:solidFill>
                <a:effectLst/>
                <a:uLnTx/>
                <a:uFillTx/>
                <a:latin typeface="Meiryo UI"/>
                <a:ea typeface="Meiryo UI"/>
                <a:cs typeface="+mn-cs"/>
              </a:rPr>
              <a:t>MCU</a:t>
            </a:r>
          </a:p>
        </p:txBody>
      </p:sp>
      <p:sp>
        <p:nvSpPr>
          <p:cNvPr id="266" name="四角形: 角を丸くする 265">
            <a:extLst>
              <a:ext uri="{FF2B5EF4-FFF2-40B4-BE49-F238E27FC236}">
                <a16:creationId xmlns:a16="http://schemas.microsoft.com/office/drawing/2014/main" id="{BF2CFF98-9C52-4248-9F4D-87BD40D5976C}"/>
              </a:ext>
            </a:extLst>
          </p:cNvPr>
          <p:cNvSpPr/>
          <p:nvPr/>
        </p:nvSpPr>
        <p:spPr>
          <a:xfrm>
            <a:off x="3503712" y="5085184"/>
            <a:ext cx="1008112" cy="144000"/>
          </a:xfrm>
          <a:prstGeom prst="roundRect">
            <a:avLst>
              <a:gd name="adj" fmla="val 11009"/>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シリアル</a:t>
            </a:r>
            <a:r>
              <a:rPr kumimoji="1" lang="en-US" altLang="ja-JP" sz="900" b="0" i="0" u="none" strike="noStrike" kern="1200" cap="none" spc="0" normalizeH="0" baseline="0" noProof="0" dirty="0">
                <a:ln>
                  <a:noFill/>
                </a:ln>
                <a:solidFill>
                  <a:prstClr val="black"/>
                </a:solidFill>
                <a:effectLst/>
                <a:uLnTx/>
                <a:uFillTx/>
                <a:latin typeface="Meiryo UI"/>
                <a:ea typeface="Meiryo UI"/>
                <a:cs typeface="+mn-cs"/>
              </a:rPr>
              <a:t>IF</a:t>
            </a:r>
          </a:p>
        </p:txBody>
      </p:sp>
      <p:cxnSp>
        <p:nvCxnSpPr>
          <p:cNvPr id="267" name="コネクタ: カギ線 266">
            <a:extLst>
              <a:ext uri="{FF2B5EF4-FFF2-40B4-BE49-F238E27FC236}">
                <a16:creationId xmlns:a16="http://schemas.microsoft.com/office/drawing/2014/main" id="{94DCF811-B657-4F88-8DE9-DB890439B639}"/>
              </a:ext>
            </a:extLst>
          </p:cNvPr>
          <p:cNvCxnSpPr>
            <a:cxnSpLocks/>
            <a:stCxn id="254" idx="3"/>
            <a:endCxn id="266" idx="1"/>
          </p:cNvCxnSpPr>
          <p:nvPr/>
        </p:nvCxnSpPr>
        <p:spPr>
          <a:xfrm>
            <a:off x="3359696" y="5157176"/>
            <a:ext cx="144016" cy="8"/>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8" name="四角形: 角を丸くする 287">
            <a:extLst>
              <a:ext uri="{FF2B5EF4-FFF2-40B4-BE49-F238E27FC236}">
                <a16:creationId xmlns:a16="http://schemas.microsoft.com/office/drawing/2014/main" id="{671495F6-DC98-43F4-999A-926885C73867}"/>
              </a:ext>
            </a:extLst>
          </p:cNvPr>
          <p:cNvSpPr/>
          <p:nvPr/>
        </p:nvSpPr>
        <p:spPr>
          <a:xfrm>
            <a:off x="6744072" y="4004967"/>
            <a:ext cx="1152127"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オーディオシリアル</a:t>
            </a:r>
            <a:r>
              <a:rPr kumimoji="1" lang="en-US" altLang="ja-JP" sz="1100" b="0" i="0" u="none" strike="noStrike" kern="1200" cap="none" spc="0" normalizeH="0" baseline="0" noProof="0" dirty="0">
                <a:ln>
                  <a:noFill/>
                </a:ln>
                <a:solidFill>
                  <a:prstClr val="black"/>
                </a:solidFill>
                <a:effectLst/>
                <a:uLnTx/>
                <a:uFillTx/>
                <a:latin typeface="Meiryo UI"/>
                <a:ea typeface="Meiryo UI"/>
                <a:cs typeface="+mn-cs"/>
              </a:rPr>
              <a:t>IF</a:t>
            </a:r>
          </a:p>
        </p:txBody>
      </p:sp>
      <p:sp>
        <p:nvSpPr>
          <p:cNvPr id="289" name="四角形: 角を丸くする 288">
            <a:extLst>
              <a:ext uri="{FF2B5EF4-FFF2-40B4-BE49-F238E27FC236}">
                <a16:creationId xmlns:a16="http://schemas.microsoft.com/office/drawing/2014/main" id="{56CAC999-D1D0-4DA8-8924-F772BBA164BB}"/>
              </a:ext>
            </a:extLst>
          </p:cNvPr>
          <p:cNvSpPr/>
          <p:nvPr/>
        </p:nvSpPr>
        <p:spPr>
          <a:xfrm>
            <a:off x="8040216" y="3789040"/>
            <a:ext cx="2232797" cy="896468"/>
          </a:xfrm>
          <a:prstGeom prst="roundRect">
            <a:avLst>
              <a:gd name="adj" fmla="val 9092"/>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FFFF"/>
                </a:solidFill>
                <a:effectLst/>
                <a:uLnTx/>
                <a:uFillTx/>
                <a:latin typeface="Meiryo UI"/>
                <a:ea typeface="Meiryo UI"/>
                <a:cs typeface="+mn-cs"/>
              </a:rPr>
              <a:t>オーディオアンプ</a:t>
            </a:r>
            <a:r>
              <a:rPr kumimoji="1" lang="en-US" altLang="ja-JP" sz="1100" b="0" i="0" u="none" strike="noStrike" kern="1200" cap="none" spc="0" normalizeH="0" baseline="0" noProof="0" dirty="0">
                <a:ln>
                  <a:noFill/>
                </a:ln>
                <a:solidFill>
                  <a:srgbClr val="FFFFFF"/>
                </a:solidFill>
                <a:effectLst/>
                <a:uLnTx/>
                <a:uFillTx/>
                <a:latin typeface="Meiryo UI"/>
                <a:ea typeface="Meiryo UI"/>
                <a:cs typeface="+mn-cs"/>
              </a:rPr>
              <a:t>IC</a:t>
            </a:r>
          </a:p>
        </p:txBody>
      </p:sp>
      <p:sp>
        <p:nvSpPr>
          <p:cNvPr id="290" name="四角形: 角を丸くする 289">
            <a:extLst>
              <a:ext uri="{FF2B5EF4-FFF2-40B4-BE49-F238E27FC236}">
                <a16:creationId xmlns:a16="http://schemas.microsoft.com/office/drawing/2014/main" id="{DBC29B94-54B8-4435-96D3-8D9D935DC2AA}"/>
              </a:ext>
            </a:extLst>
          </p:cNvPr>
          <p:cNvSpPr/>
          <p:nvPr/>
        </p:nvSpPr>
        <p:spPr>
          <a:xfrm>
            <a:off x="8112774" y="4004999"/>
            <a:ext cx="648071"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オーディオ</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シリアル</a:t>
            </a:r>
            <a:r>
              <a:rPr kumimoji="1" lang="en-US" altLang="ja-JP" sz="1100" b="0" i="0" u="none" strike="noStrike" kern="1200" cap="none" spc="0" normalizeH="0" baseline="0" noProof="0" dirty="0">
                <a:ln>
                  <a:noFill/>
                </a:ln>
                <a:solidFill>
                  <a:prstClr val="black"/>
                </a:solidFill>
                <a:effectLst/>
                <a:uLnTx/>
                <a:uFillTx/>
                <a:latin typeface="Meiryo UI"/>
                <a:ea typeface="Meiryo UI"/>
                <a:cs typeface="+mn-cs"/>
              </a:rPr>
              <a:t>IF</a:t>
            </a:r>
          </a:p>
        </p:txBody>
      </p:sp>
      <p:cxnSp>
        <p:nvCxnSpPr>
          <p:cNvPr id="147" name="コネクタ: カギ線 146">
            <a:extLst>
              <a:ext uri="{FF2B5EF4-FFF2-40B4-BE49-F238E27FC236}">
                <a16:creationId xmlns:a16="http://schemas.microsoft.com/office/drawing/2014/main" id="{811DF574-2BAC-4896-A8E6-2727913E7139}"/>
              </a:ext>
            </a:extLst>
          </p:cNvPr>
          <p:cNvCxnSpPr>
            <a:cxnSpLocks/>
            <a:stCxn id="288" idx="3"/>
            <a:endCxn id="290" idx="1"/>
          </p:cNvCxnSpPr>
          <p:nvPr/>
        </p:nvCxnSpPr>
        <p:spPr>
          <a:xfrm>
            <a:off x="7896199" y="4148967"/>
            <a:ext cx="216575"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2" name="コネクタ: カギ線 291">
            <a:extLst>
              <a:ext uri="{FF2B5EF4-FFF2-40B4-BE49-F238E27FC236}">
                <a16:creationId xmlns:a16="http://schemas.microsoft.com/office/drawing/2014/main" id="{846E21FB-6D85-447A-BE43-419C39DB3A12}"/>
              </a:ext>
            </a:extLst>
          </p:cNvPr>
          <p:cNvCxnSpPr>
            <a:cxnSpLocks/>
            <a:stCxn id="293" idx="0"/>
            <a:endCxn id="288" idx="1"/>
          </p:cNvCxnSpPr>
          <p:nvPr/>
        </p:nvCxnSpPr>
        <p:spPr>
          <a:xfrm rot="5400000" flipH="1" flipV="1">
            <a:off x="6277386" y="4363031"/>
            <a:ext cx="680749" cy="252623"/>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3" name="楕円 292">
            <a:extLst>
              <a:ext uri="{FF2B5EF4-FFF2-40B4-BE49-F238E27FC236}">
                <a16:creationId xmlns:a16="http://schemas.microsoft.com/office/drawing/2014/main" id="{58375E38-6F55-427F-9CA2-B16D583B0913}"/>
              </a:ext>
            </a:extLst>
          </p:cNvPr>
          <p:cNvSpPr/>
          <p:nvPr/>
        </p:nvSpPr>
        <p:spPr>
          <a:xfrm>
            <a:off x="6456040" y="4829716"/>
            <a:ext cx="70817" cy="7195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a:ea typeface="Meiryo UI"/>
              <a:cs typeface="+mn-cs"/>
            </a:endParaRPr>
          </a:p>
        </p:txBody>
      </p:sp>
      <p:sp>
        <p:nvSpPr>
          <p:cNvPr id="307" name="四角形: 角を丸くする 306">
            <a:extLst>
              <a:ext uri="{FF2B5EF4-FFF2-40B4-BE49-F238E27FC236}">
                <a16:creationId xmlns:a16="http://schemas.microsoft.com/office/drawing/2014/main" id="{AD5AD862-D660-48F2-B001-7111DA05B453}"/>
              </a:ext>
            </a:extLst>
          </p:cNvPr>
          <p:cNvSpPr/>
          <p:nvPr/>
        </p:nvSpPr>
        <p:spPr>
          <a:xfrm>
            <a:off x="8832854" y="4005064"/>
            <a:ext cx="648071"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オーディオ</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a:ea typeface="Meiryo UI"/>
                <a:cs typeface="+mn-cs"/>
              </a:rPr>
              <a:t>DAC</a:t>
            </a:r>
          </a:p>
        </p:txBody>
      </p:sp>
      <p:sp>
        <p:nvSpPr>
          <p:cNvPr id="308" name="四角形: 角を丸くする 307">
            <a:extLst>
              <a:ext uri="{FF2B5EF4-FFF2-40B4-BE49-F238E27FC236}">
                <a16:creationId xmlns:a16="http://schemas.microsoft.com/office/drawing/2014/main" id="{2ED34CFA-3442-4A2B-AFA6-988E8FD5E59B}"/>
              </a:ext>
            </a:extLst>
          </p:cNvPr>
          <p:cNvSpPr/>
          <p:nvPr/>
        </p:nvSpPr>
        <p:spPr>
          <a:xfrm>
            <a:off x="9552934" y="4005096"/>
            <a:ext cx="648071"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スピーカ</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アンプ</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09" name="四角形: 角を丸くする 308">
            <a:extLst>
              <a:ext uri="{FF2B5EF4-FFF2-40B4-BE49-F238E27FC236}">
                <a16:creationId xmlns:a16="http://schemas.microsoft.com/office/drawing/2014/main" id="{2A565E59-EB14-4D2B-8614-1920F432FEEE}"/>
              </a:ext>
            </a:extLst>
          </p:cNvPr>
          <p:cNvSpPr/>
          <p:nvPr/>
        </p:nvSpPr>
        <p:spPr>
          <a:xfrm>
            <a:off x="9552385" y="4365104"/>
            <a:ext cx="648071" cy="288000"/>
          </a:xfrm>
          <a:prstGeom prst="roundRect">
            <a:avLst/>
          </a:prstGeom>
          <a:solidFill>
            <a:schemeClr val="bg1">
              <a:lumMod val="85000"/>
            </a:schemeClr>
          </a:solidFill>
          <a:ln w="1270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ヘッドホン</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a:ea typeface="Meiryo UI"/>
                <a:cs typeface="+mn-cs"/>
              </a:rPr>
              <a:t>アンプ</a:t>
            </a:r>
            <a:endParaRPr kumimoji="1" lang="en-US" altLang="ja-JP" sz="11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62" name="コネクタ: カギ線 161">
            <a:extLst>
              <a:ext uri="{FF2B5EF4-FFF2-40B4-BE49-F238E27FC236}">
                <a16:creationId xmlns:a16="http://schemas.microsoft.com/office/drawing/2014/main" id="{E6E2A0CE-C9C0-4616-9A39-F2D4E7F9F92F}"/>
              </a:ext>
            </a:extLst>
          </p:cNvPr>
          <p:cNvCxnSpPr>
            <a:cxnSpLocks/>
            <a:stCxn id="308" idx="3"/>
            <a:endCxn id="106" idx="1"/>
          </p:cNvCxnSpPr>
          <p:nvPr/>
        </p:nvCxnSpPr>
        <p:spPr>
          <a:xfrm>
            <a:off x="10201005" y="4149096"/>
            <a:ext cx="215475" cy="0"/>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3" name="コネクタ: カギ線 162">
            <a:extLst>
              <a:ext uri="{FF2B5EF4-FFF2-40B4-BE49-F238E27FC236}">
                <a16:creationId xmlns:a16="http://schemas.microsoft.com/office/drawing/2014/main" id="{4AEFDFD0-4E31-4ABB-BD1D-52E5026242EF}"/>
              </a:ext>
            </a:extLst>
          </p:cNvPr>
          <p:cNvCxnSpPr>
            <a:cxnSpLocks/>
            <a:stCxn id="309" idx="3"/>
            <a:endCxn id="112" idx="1"/>
          </p:cNvCxnSpPr>
          <p:nvPr/>
        </p:nvCxnSpPr>
        <p:spPr>
          <a:xfrm>
            <a:off x="10200456" y="4509104"/>
            <a:ext cx="216024"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5" name="コネクタ: カギ線 314">
            <a:extLst>
              <a:ext uri="{FF2B5EF4-FFF2-40B4-BE49-F238E27FC236}">
                <a16:creationId xmlns:a16="http://schemas.microsoft.com/office/drawing/2014/main" id="{06A6C2AE-6303-413F-9802-20EF344969F1}"/>
              </a:ext>
            </a:extLst>
          </p:cNvPr>
          <p:cNvCxnSpPr>
            <a:cxnSpLocks/>
            <a:stCxn id="290" idx="3"/>
            <a:endCxn id="307" idx="1"/>
          </p:cNvCxnSpPr>
          <p:nvPr/>
        </p:nvCxnSpPr>
        <p:spPr>
          <a:xfrm>
            <a:off x="8760845" y="4148999"/>
            <a:ext cx="72009" cy="65"/>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8" name="コネクタ: カギ線 317">
            <a:extLst>
              <a:ext uri="{FF2B5EF4-FFF2-40B4-BE49-F238E27FC236}">
                <a16:creationId xmlns:a16="http://schemas.microsoft.com/office/drawing/2014/main" id="{D8B59FEF-AD99-44BE-856B-86F5AFA31E0C}"/>
              </a:ext>
            </a:extLst>
          </p:cNvPr>
          <p:cNvCxnSpPr>
            <a:cxnSpLocks/>
            <a:stCxn id="307" idx="3"/>
            <a:endCxn id="308" idx="1"/>
          </p:cNvCxnSpPr>
          <p:nvPr/>
        </p:nvCxnSpPr>
        <p:spPr>
          <a:xfrm>
            <a:off x="9480925" y="4149064"/>
            <a:ext cx="72009" cy="32"/>
          </a:xfrm>
          <a:prstGeom prst="bentConnector3">
            <a:avLst>
              <a:gd name="adj1" fmla="val 50000"/>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1" name="コネクタ: カギ線 320">
            <a:extLst>
              <a:ext uri="{FF2B5EF4-FFF2-40B4-BE49-F238E27FC236}">
                <a16:creationId xmlns:a16="http://schemas.microsoft.com/office/drawing/2014/main" id="{EAE94C25-B269-440D-BCA3-EEB71E8B0CF6}"/>
              </a:ext>
            </a:extLst>
          </p:cNvPr>
          <p:cNvCxnSpPr>
            <a:cxnSpLocks/>
            <a:stCxn id="307" idx="2"/>
            <a:endCxn id="309" idx="1"/>
          </p:cNvCxnSpPr>
          <p:nvPr/>
        </p:nvCxnSpPr>
        <p:spPr>
          <a:xfrm rot="16200000" flipH="1">
            <a:off x="9246617" y="4203336"/>
            <a:ext cx="216040" cy="395495"/>
          </a:xfrm>
          <a:prstGeom prst="bentConnector2">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683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1FAFF3A-9B16-4C5B-AFC6-522852BE97B7}"/>
              </a:ext>
            </a:extLst>
          </p:cNvPr>
          <p:cNvSpPr>
            <a:spLocks noGrp="1"/>
          </p:cNvSpPr>
          <p:nvPr>
            <p:ph idx="1"/>
          </p:nvPr>
        </p:nvSpPr>
        <p:spPr/>
        <p:txBody>
          <a:bodyPr/>
          <a:lstStyle/>
          <a:p>
            <a:r>
              <a:rPr lang="ja-JP" altLang="en-US" dirty="0"/>
              <a:t>機能ブロック</a:t>
            </a:r>
            <a:r>
              <a:rPr lang="en-US" altLang="ja-JP" dirty="0"/>
              <a:t>/</a:t>
            </a:r>
            <a:r>
              <a:rPr lang="ja-JP" altLang="en-US" dirty="0"/>
              <a:t>デバイスの一覧表より電源系統図を描く</a:t>
            </a:r>
            <a:endParaRPr kumimoji="1" lang="ja-JP" altLang="en-US" dirty="0"/>
          </a:p>
        </p:txBody>
      </p:sp>
      <p:sp>
        <p:nvSpPr>
          <p:cNvPr id="3" name="テキスト プレースホルダー 2">
            <a:extLst>
              <a:ext uri="{FF2B5EF4-FFF2-40B4-BE49-F238E27FC236}">
                <a16:creationId xmlns:a16="http://schemas.microsoft.com/office/drawing/2014/main" id="{48D802FA-CFA8-4AF6-8E95-C6FA02D9CEDB}"/>
              </a:ext>
            </a:extLst>
          </p:cNvPr>
          <p:cNvSpPr>
            <a:spLocks noGrp="1"/>
          </p:cNvSpPr>
          <p:nvPr>
            <p:ph type="body" sz="quarter" idx="13"/>
          </p:nvPr>
        </p:nvSpPr>
        <p:spPr>
          <a:xfrm>
            <a:off x="336551" y="1867328"/>
            <a:ext cx="11518900" cy="1785104"/>
          </a:xfrm>
        </p:spPr>
        <p:txBody>
          <a:bodyPr/>
          <a:lstStyle/>
          <a:p>
            <a:pPr marL="342900" indent="-342900">
              <a:buFont typeface="+mj-lt"/>
              <a:buAutoNum type="arabicPeriod"/>
            </a:pPr>
            <a:r>
              <a:rPr kumimoji="1" lang="en-US" altLang="ja-JP" dirty="0"/>
              <a:t>AC/DC</a:t>
            </a:r>
            <a:r>
              <a:rPr kumimoji="1" lang="ja-JP" altLang="en-US" dirty="0"/>
              <a:t>の入力電圧を記載します。</a:t>
            </a:r>
            <a:endParaRPr kumimoji="1" lang="en-US" altLang="ja-JP" dirty="0"/>
          </a:p>
          <a:p>
            <a:pPr marL="342900" indent="-342900">
              <a:buFont typeface="+mj-lt"/>
              <a:buAutoNum type="arabicPeriod"/>
            </a:pPr>
            <a:r>
              <a:rPr kumimoji="1" lang="ja-JP" altLang="en-US" dirty="0"/>
              <a:t>各デバイスの入力電圧と消費電流を記載します。</a:t>
            </a:r>
            <a:endParaRPr kumimoji="1" lang="en-US" altLang="ja-JP" dirty="0"/>
          </a:p>
          <a:p>
            <a:pPr marL="342900" indent="-342900">
              <a:buFont typeface="+mj-lt"/>
              <a:buAutoNum type="arabicPeriod"/>
            </a:pPr>
            <a:r>
              <a:rPr kumimoji="1" lang="ja-JP" altLang="en-US" dirty="0"/>
              <a:t>各</a:t>
            </a:r>
            <a:r>
              <a:rPr kumimoji="1" lang="en-US" altLang="ja-JP" dirty="0"/>
              <a:t>DC/DC</a:t>
            </a:r>
            <a:r>
              <a:rPr kumimoji="1" lang="ja-JP" altLang="en-US" dirty="0"/>
              <a:t>の入力電圧と出力電圧を記載し、出力電流に後段の</a:t>
            </a:r>
            <a:r>
              <a:rPr kumimoji="1" lang="en-US" altLang="ja-JP" dirty="0"/>
              <a:t>DC/DC</a:t>
            </a:r>
            <a:r>
              <a:rPr lang="ja-JP" altLang="en-US" dirty="0"/>
              <a:t>とデバイスの消費電流の総和を記載します。</a:t>
            </a:r>
            <a:endParaRPr lang="en-US" altLang="ja-JP" dirty="0"/>
          </a:p>
          <a:p>
            <a:pPr marL="342900" indent="-342900">
              <a:buFont typeface="+mj-lt"/>
              <a:buAutoNum type="arabicPeriod"/>
            </a:pPr>
            <a:r>
              <a:rPr kumimoji="1" lang="ja-JP" altLang="en-US" dirty="0"/>
              <a:t>各</a:t>
            </a:r>
            <a:r>
              <a:rPr kumimoji="1" lang="en-US" altLang="ja-JP" dirty="0"/>
              <a:t>DC/DC</a:t>
            </a:r>
            <a:r>
              <a:rPr kumimoji="1" lang="ja-JP" altLang="en-US" dirty="0"/>
              <a:t>の入出力条件、出力電流値を元に電源</a:t>
            </a:r>
            <a:r>
              <a:rPr kumimoji="1" lang="en-US" altLang="ja-JP" dirty="0"/>
              <a:t>IC</a:t>
            </a:r>
            <a:r>
              <a:rPr kumimoji="1" lang="ja-JP" altLang="en-US" dirty="0"/>
              <a:t>のデバイスを選定します。</a:t>
            </a:r>
            <a:endParaRPr kumimoji="1" lang="en-US" altLang="ja-JP" dirty="0"/>
          </a:p>
          <a:p>
            <a:pPr marL="342900" indent="-342900">
              <a:buFont typeface="+mj-lt"/>
              <a:buAutoNum type="arabicPeriod"/>
            </a:pPr>
            <a:r>
              <a:rPr lang="ja-JP" altLang="en-US" dirty="0"/>
              <a:t>各電源</a:t>
            </a:r>
            <a:r>
              <a:rPr lang="en-US" altLang="ja-JP" dirty="0"/>
              <a:t>IC</a:t>
            </a:r>
            <a:r>
              <a:rPr lang="ja-JP" altLang="en-US" dirty="0"/>
              <a:t>の消費電流を</a:t>
            </a:r>
            <a:r>
              <a:rPr lang="en-US" altLang="ja-JP" dirty="0"/>
              <a:t>DC/DC</a:t>
            </a:r>
            <a:r>
              <a:rPr lang="ja-JP" altLang="en-US" dirty="0"/>
              <a:t>の出力電流欄に加算し、電源</a:t>
            </a:r>
            <a:r>
              <a:rPr lang="en-US" altLang="ja-JP" dirty="0"/>
              <a:t>IC</a:t>
            </a:r>
            <a:r>
              <a:rPr lang="ja-JP" altLang="en-US" dirty="0"/>
              <a:t>の性能として問題ないことを確認します。</a:t>
            </a:r>
            <a:endParaRPr kumimoji="1" lang="en-US" altLang="ja-JP" dirty="0"/>
          </a:p>
        </p:txBody>
      </p:sp>
      <p:sp>
        <p:nvSpPr>
          <p:cNvPr id="4" name="タイトル 3">
            <a:extLst>
              <a:ext uri="{FF2B5EF4-FFF2-40B4-BE49-F238E27FC236}">
                <a16:creationId xmlns:a16="http://schemas.microsoft.com/office/drawing/2014/main" id="{CF0EB1F7-C3F5-4605-A68E-0EE5EB7CD3F3}"/>
              </a:ext>
            </a:extLst>
          </p:cNvPr>
          <p:cNvSpPr>
            <a:spLocks noGrp="1"/>
          </p:cNvSpPr>
          <p:nvPr>
            <p:ph type="title"/>
          </p:nvPr>
        </p:nvSpPr>
        <p:spPr/>
        <p:txBody>
          <a:bodyPr/>
          <a:lstStyle/>
          <a:p>
            <a:r>
              <a:rPr lang="en-US" altLang="ja-JP" b="1" dirty="0"/>
              <a:t>&lt;APPENDIX&gt; </a:t>
            </a:r>
            <a:r>
              <a:rPr lang="ja-JP" altLang="en-US" b="1" dirty="0"/>
              <a:t>電源系統図の描き方</a:t>
            </a:r>
            <a:endParaRPr kumimoji="1" lang="ja-JP" altLang="en-US" b="1" dirty="0"/>
          </a:p>
        </p:txBody>
      </p:sp>
      <p:graphicFrame>
        <p:nvGraphicFramePr>
          <p:cNvPr id="14" name="オブジェクト 13">
            <a:extLst>
              <a:ext uri="{FF2B5EF4-FFF2-40B4-BE49-F238E27FC236}">
                <a16:creationId xmlns:a16="http://schemas.microsoft.com/office/drawing/2014/main" id="{9458CF5E-B657-494D-9D2F-5BEC7A5DD4E1}"/>
              </a:ext>
            </a:extLst>
          </p:cNvPr>
          <p:cNvGraphicFramePr>
            <a:graphicFrameLocks noChangeAspect="1"/>
          </p:cNvGraphicFramePr>
          <p:nvPr>
            <p:extLst>
              <p:ext uri="{D42A27DB-BD31-4B8C-83A1-F6EECF244321}">
                <p14:modId xmlns:p14="http://schemas.microsoft.com/office/powerpoint/2010/main" val="1003815585"/>
              </p:ext>
            </p:extLst>
          </p:nvPr>
        </p:nvGraphicFramePr>
        <p:xfrm>
          <a:off x="1847797" y="3644900"/>
          <a:ext cx="8525233" cy="2882979"/>
        </p:xfrm>
        <a:graphic>
          <a:graphicData uri="http://schemas.openxmlformats.org/presentationml/2006/ole">
            <mc:AlternateContent xmlns:mc="http://schemas.openxmlformats.org/markup-compatibility/2006">
              <mc:Choice xmlns:v="urn:schemas-microsoft-com:vml" Requires="v">
                <p:oleObj spid="_x0000_s1033" name="Worksheet" r:id="rId3" imgW="19669207" imgH="6648240" progId="Excel.Sheet.12">
                  <p:embed/>
                </p:oleObj>
              </mc:Choice>
              <mc:Fallback>
                <p:oleObj name="Worksheet" r:id="rId3" imgW="19669207" imgH="6648240" progId="Excel.Sheet.12">
                  <p:embed/>
                  <p:pic>
                    <p:nvPicPr>
                      <p:cNvPr id="14" name="オブジェクト 13">
                        <a:extLst>
                          <a:ext uri="{FF2B5EF4-FFF2-40B4-BE49-F238E27FC236}">
                            <a16:creationId xmlns:a16="http://schemas.microsoft.com/office/drawing/2014/main" id="{9458CF5E-B657-494D-9D2F-5BEC7A5DD4E1}"/>
                          </a:ext>
                        </a:extLst>
                      </p:cNvPr>
                      <p:cNvPicPr/>
                      <p:nvPr/>
                    </p:nvPicPr>
                    <p:blipFill>
                      <a:blip r:embed="rId4"/>
                      <a:stretch>
                        <a:fillRect/>
                      </a:stretch>
                    </p:blipFill>
                    <p:spPr>
                      <a:xfrm>
                        <a:off x="1847797" y="3644900"/>
                        <a:ext cx="8525233" cy="2882979"/>
                      </a:xfrm>
                      <a:prstGeom prst="rect">
                        <a:avLst/>
                      </a:prstGeom>
                    </p:spPr>
                  </p:pic>
                </p:oleObj>
              </mc:Fallback>
            </mc:AlternateContent>
          </a:graphicData>
        </a:graphic>
      </p:graphicFrame>
      <p:sp>
        <p:nvSpPr>
          <p:cNvPr id="6" name="テキスト ボックス 5">
            <a:extLst>
              <a:ext uri="{FF2B5EF4-FFF2-40B4-BE49-F238E27FC236}">
                <a16:creationId xmlns:a16="http://schemas.microsoft.com/office/drawing/2014/main" id="{1828EDAE-FF55-4BD1-B1CA-E2C6CC04B4F0}"/>
              </a:ext>
            </a:extLst>
          </p:cNvPr>
          <p:cNvSpPr txBox="1"/>
          <p:nvPr/>
        </p:nvSpPr>
        <p:spPr>
          <a:xfrm>
            <a:off x="1847797" y="6167879"/>
            <a:ext cx="3958826" cy="360000"/>
          </a:xfrm>
          <a:prstGeom prst="rect">
            <a:avLst/>
          </a:prstGeom>
          <a:noFill/>
          <a:ln w="19050">
            <a:solidFill>
              <a:schemeClr val="bg1">
                <a:lumMod val="50000"/>
              </a:schemeClr>
            </a:solidFill>
            <a:prstDash val="sysDot"/>
          </a:ln>
        </p:spPr>
        <p:txBody>
          <a:bodyPr wrap="none" lIns="36000" tIns="36000" rIns="36000" bIns="36000" rtlCol="0" anchor="ctr" anchorCtr="0">
            <a:no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Excel</a:t>
            </a:r>
            <a:r>
              <a:rPr kumimoji="1" lang="ja-JP" altLang="en-US"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のワークシートオブジェクトです。</a:t>
            </a:r>
            <a:endParaRPr kumimoji="1" lang="en-US" altLang="ja-JP"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右クリックメニューから “</a:t>
            </a:r>
            <a:r>
              <a:rPr kumimoji="1" lang="en-US" altLang="ja-JP"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Worksheet</a:t>
            </a:r>
            <a:r>
              <a:rPr kumimoji="1" lang="ja-JP" altLang="en-US"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オブジェクト </a:t>
            </a:r>
            <a:r>
              <a:rPr kumimoji="1" lang="en-US" altLang="ja-JP"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&gt; </a:t>
            </a:r>
            <a:r>
              <a:rPr kumimoji="1" lang="ja-JP" altLang="en-US" sz="1050" i="0" u="none" strike="noStrike" kern="1200" cap="none" spc="0" normalizeH="0" baseline="0" noProof="0" dirty="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開く” で編集可能です。</a:t>
            </a:r>
          </a:p>
        </p:txBody>
      </p:sp>
    </p:spTree>
    <p:extLst>
      <p:ext uri="{BB962C8B-B14F-4D97-AF65-F5344CB8AC3E}">
        <p14:creationId xmlns:p14="http://schemas.microsoft.com/office/powerpoint/2010/main" val="1381917585"/>
      </p:ext>
    </p:extLst>
  </p:cSld>
  <p:clrMapOvr>
    <a:masterClrMapping/>
  </p:clrMapOvr>
</p:sld>
</file>

<file path=ppt/theme/theme1.xml><?xml version="1.0" encoding="utf-8"?>
<a:theme xmlns:a="http://schemas.openxmlformats.org/drawingml/2006/main" name="1_表紙">
  <a:themeElements>
    <a:clrScheme name="Ryosan">
      <a:dk1>
        <a:sysClr val="windowText" lastClr="000000"/>
      </a:dk1>
      <a:lt1>
        <a:srgbClr val="FFFFFF"/>
      </a:lt1>
      <a:dk2>
        <a:srgbClr val="F4C23E"/>
      </a:dk2>
      <a:lt2>
        <a:srgbClr val="FFFFFF"/>
      </a:lt2>
      <a:accent1>
        <a:srgbClr val="22AC38"/>
      </a:accent1>
      <a:accent2>
        <a:srgbClr val="525252"/>
      </a:accent2>
      <a:accent3>
        <a:srgbClr val="7B7B7B"/>
      </a:accent3>
      <a:accent4>
        <a:srgbClr val="C9C9C9"/>
      </a:accent4>
      <a:accent5>
        <a:srgbClr val="DBDBDB"/>
      </a:accent5>
      <a:accent6>
        <a:srgbClr val="EDEDED"/>
      </a:accent6>
      <a:hlink>
        <a:srgbClr val="0563C1"/>
      </a:hlink>
      <a:folHlink>
        <a:srgbClr val="954F72"/>
      </a:folHlink>
    </a:clrScheme>
    <a:fontScheme name="Ryosan">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雛形_Rev5.0_16-09.pptx" id="{E03E5310-2080-47C1-BE68-B35564FA7FEC}" vid="{2C2BCDAC-D56A-4032-BA1B-B4816C559644}"/>
    </a:ext>
  </a:extLst>
</a:theme>
</file>

<file path=ppt/theme/theme2.xml><?xml version="1.0" encoding="utf-8"?>
<a:theme xmlns:a="http://schemas.openxmlformats.org/drawingml/2006/main" name="2_Confidentialあり">
  <a:themeElements>
    <a:clrScheme name="Ryosan">
      <a:dk1>
        <a:sysClr val="windowText" lastClr="000000"/>
      </a:dk1>
      <a:lt1>
        <a:srgbClr val="FFFFFF"/>
      </a:lt1>
      <a:dk2>
        <a:srgbClr val="F4C23E"/>
      </a:dk2>
      <a:lt2>
        <a:srgbClr val="FFFFFF"/>
      </a:lt2>
      <a:accent1>
        <a:srgbClr val="22AC38"/>
      </a:accent1>
      <a:accent2>
        <a:srgbClr val="525252"/>
      </a:accent2>
      <a:accent3>
        <a:srgbClr val="7B7B7B"/>
      </a:accent3>
      <a:accent4>
        <a:srgbClr val="C9C9C9"/>
      </a:accent4>
      <a:accent5>
        <a:srgbClr val="DBDBDB"/>
      </a:accent5>
      <a:accent6>
        <a:srgbClr val="EDEDED"/>
      </a:accent6>
      <a:hlink>
        <a:srgbClr val="0563C1"/>
      </a:hlink>
      <a:folHlink>
        <a:srgbClr val="954F72"/>
      </a:folHlink>
    </a:clrScheme>
    <a:fontScheme name="Meiryo UI (all)">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PPT雛形_Rev5.0_16-09.pptx" id="{E03E5310-2080-47C1-BE68-B35564FA7FEC}" vid="{E74F6FE3-28D9-4BF8-9E79-341030016ABD}"/>
    </a:ext>
  </a:extLst>
</a:theme>
</file>

<file path=docProps/app.xml><?xml version="1.0" encoding="utf-8"?>
<Properties xmlns="http://schemas.openxmlformats.org/officeDocument/2006/extended-properties" xmlns:vt="http://schemas.openxmlformats.org/officeDocument/2006/docPropsVTypes">
  <TotalTime>12</TotalTime>
  <Words>1064</Words>
  <Application>Microsoft Office PowerPoint</Application>
  <PresentationFormat>ワイド画面</PresentationFormat>
  <Paragraphs>274</Paragraphs>
  <Slides>8</Slides>
  <Notes>0</Notes>
  <HiddenSlides>0</HiddenSlides>
  <MMClips>0</MMClips>
  <ScaleCrop>false</ScaleCrop>
  <HeadingPairs>
    <vt:vector size="8" baseType="variant">
      <vt:variant>
        <vt:lpstr>使用されているフォント</vt:lpstr>
      </vt:variant>
      <vt:variant>
        <vt:i4>3</vt:i4>
      </vt:variant>
      <vt:variant>
        <vt:lpstr>テーマ</vt:lpstr>
      </vt:variant>
      <vt:variant>
        <vt:i4>2</vt:i4>
      </vt:variant>
      <vt:variant>
        <vt:lpstr>埋め込まれた OLE サーバー</vt:lpstr>
      </vt:variant>
      <vt:variant>
        <vt:i4>1</vt:i4>
      </vt:variant>
      <vt:variant>
        <vt:lpstr>スライド タイトル</vt:lpstr>
      </vt:variant>
      <vt:variant>
        <vt:i4>8</vt:i4>
      </vt:variant>
    </vt:vector>
  </HeadingPairs>
  <TitlesOfParts>
    <vt:vector size="14" baseType="lpstr">
      <vt:lpstr>Meiryo UI</vt:lpstr>
      <vt:lpstr>Arial</vt:lpstr>
      <vt:lpstr>Wingdings</vt:lpstr>
      <vt:lpstr>1_表紙</vt:lpstr>
      <vt:lpstr>2_Confidentialあり</vt:lpstr>
      <vt:lpstr>Worksheet</vt:lpstr>
      <vt:lpstr>システムブロック図の描き方</vt:lpstr>
      <vt:lpstr>前説</vt:lpstr>
      <vt:lpstr>ブロック図とは</vt:lpstr>
      <vt:lpstr>システムブロック図の描き方①</vt:lpstr>
      <vt:lpstr>システムブロック図の描き方②</vt:lpstr>
      <vt:lpstr>システムブロック図の描き方③</vt:lpstr>
      <vt:lpstr>システムブロック図の描き方④</vt:lpstr>
      <vt:lpstr>&lt;APPENDIX&gt; 電源系統図の描き方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システムブロック図の描き方</dc:title>
  <dc:creator>kiniwa masahiro</dc:creator>
  <cp:lastModifiedBy>kiniwa masahiro</cp:lastModifiedBy>
  <cp:revision>8</cp:revision>
  <dcterms:created xsi:type="dcterms:W3CDTF">2023-10-19T04:11:38Z</dcterms:created>
  <dcterms:modified xsi:type="dcterms:W3CDTF">2023-10-19T04:28:28Z</dcterms:modified>
</cp:coreProperties>
</file>